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Poppins" panose="00000500000000000000" pitchFamily="2" charset="0"/>
      <p:regular r:id="rId13"/>
    </p:embeddedFont>
    <p:embeddedFont>
      <p:font typeface="Poppins Bold" panose="020B0604020202020204" charset="0"/>
      <p:regular r:id="rId14"/>
    </p:embeddedFont>
    <p:embeddedFont>
      <p:font typeface="Shrikhan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9" d="100"/>
          <a:sy n="69" d="100"/>
        </p:scale>
        <p:origin x="48"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pn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42.svg"/></Relationships>
</file>

<file path=ppt/slides/_rels/slide1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6.svg"/><Relationship Id="rId3" Type="http://schemas.openxmlformats.org/officeDocument/2006/relationships/image" Target="../media/image2.png"/><Relationship Id="rId7" Type="http://schemas.openxmlformats.org/officeDocument/2006/relationships/image" Target="../media/image8.svg"/><Relationship Id="rId12" Type="http://schemas.openxmlformats.org/officeDocument/2006/relationships/image" Target="../media/image5.png"/><Relationship Id="rId2" Type="http://schemas.openxmlformats.org/officeDocument/2006/relationships/image" Target="../media/image43.jpeg"/><Relationship Id="rId1" Type="http://schemas.openxmlformats.org/officeDocument/2006/relationships/slideLayout" Target="../slideLayouts/slideLayout7.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4.png"/><Relationship Id="rId10" Type="http://schemas.openxmlformats.org/officeDocument/2006/relationships/image" Target="../media/image11.png"/><Relationship Id="rId4" Type="http://schemas.openxmlformats.org/officeDocument/2006/relationships/image" Target="../media/image3.svg"/><Relationship Id="rId9" Type="http://schemas.openxmlformats.org/officeDocument/2006/relationships/image" Target="../media/image10.svg"/><Relationship Id="rId14" Type="http://schemas.openxmlformats.org/officeDocument/2006/relationships/image" Target="../media/image44.jpeg"/></Relationships>
</file>

<file path=ppt/slides/_rels/slide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3.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sv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17.svg"/><Relationship Id="rId7" Type="http://schemas.openxmlformats.org/officeDocument/2006/relationships/image" Target="../media/image2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8.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sv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png"/><Relationship Id="rId11" Type="http://schemas.openxmlformats.org/officeDocument/2006/relationships/image" Target="../media/image11.png"/><Relationship Id="rId5" Type="http://schemas.microsoft.com/office/2007/relationships/hdphoto" Target="../media/hdphoto1.wdp"/><Relationship Id="rId10" Type="http://schemas.openxmlformats.org/officeDocument/2006/relationships/image" Target="../media/image10.svg"/><Relationship Id="rId4" Type="http://schemas.openxmlformats.org/officeDocument/2006/relationships/image" Target="../media/image34.png"/><Relationship Id="rId9"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36.svg"/><Relationship Id="rId7" Type="http://schemas.openxmlformats.org/officeDocument/2006/relationships/image" Target="../media/image29.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175137" y="-490690"/>
            <a:ext cx="15345760" cy="10460963"/>
            <a:chOff x="0" y="0"/>
            <a:chExt cx="514110" cy="350461"/>
          </a:xfrm>
        </p:grpSpPr>
        <p:sp>
          <p:nvSpPr>
            <p:cNvPr id="3" name="Freeform 3"/>
            <p:cNvSpPr/>
            <p:nvPr/>
          </p:nvSpPr>
          <p:spPr>
            <a:xfrm>
              <a:off x="0" y="0"/>
              <a:ext cx="514110" cy="350461"/>
            </a:xfrm>
            <a:custGeom>
              <a:avLst/>
              <a:gdLst/>
              <a:ahLst/>
              <a:cxnLst/>
              <a:rect l="l" t="t" r="r" b="b"/>
              <a:pathLst>
                <a:path w="514110" h="350461">
                  <a:moveTo>
                    <a:pt x="310910" y="0"/>
                  </a:moveTo>
                  <a:lnTo>
                    <a:pt x="0" y="0"/>
                  </a:lnTo>
                  <a:lnTo>
                    <a:pt x="203200" y="350461"/>
                  </a:lnTo>
                  <a:lnTo>
                    <a:pt x="514110" y="350461"/>
                  </a:lnTo>
                  <a:lnTo>
                    <a:pt x="310910" y="0"/>
                  </a:lnTo>
                  <a:close/>
                </a:path>
              </a:pathLst>
            </a:custGeom>
            <a:blipFill>
              <a:blip r:embed="rId2"/>
              <a:stretch>
                <a:fillRect l="-11222" t="-4856" b="-4052"/>
              </a:stretch>
            </a:blipFill>
          </p:spPr>
        </p:sp>
      </p:grpSp>
      <p:grpSp>
        <p:nvGrpSpPr>
          <p:cNvPr id="4" name="Group 4"/>
          <p:cNvGrpSpPr/>
          <p:nvPr/>
        </p:nvGrpSpPr>
        <p:grpSpPr>
          <a:xfrm>
            <a:off x="-1095210" y="4679258"/>
            <a:ext cx="8937852" cy="1658982"/>
            <a:chOff x="0" y="0"/>
            <a:chExt cx="2665729" cy="494794"/>
          </a:xfrm>
        </p:grpSpPr>
        <p:sp>
          <p:nvSpPr>
            <p:cNvPr id="5" name="Freeform 5"/>
            <p:cNvSpPr/>
            <p:nvPr/>
          </p:nvSpPr>
          <p:spPr>
            <a:xfrm>
              <a:off x="0" y="0"/>
              <a:ext cx="2665729" cy="494794"/>
            </a:xfrm>
            <a:custGeom>
              <a:avLst/>
              <a:gdLst/>
              <a:ahLst/>
              <a:cxnLst/>
              <a:rect l="l" t="t" r="r" b="b"/>
              <a:pathLst>
                <a:path w="2665729" h="494794">
                  <a:moveTo>
                    <a:pt x="2462529" y="0"/>
                  </a:moveTo>
                  <a:lnTo>
                    <a:pt x="0" y="0"/>
                  </a:lnTo>
                  <a:lnTo>
                    <a:pt x="203200" y="494794"/>
                  </a:lnTo>
                  <a:lnTo>
                    <a:pt x="2665729" y="494794"/>
                  </a:lnTo>
                  <a:lnTo>
                    <a:pt x="2462529" y="0"/>
                  </a:lnTo>
                  <a:close/>
                </a:path>
              </a:pathLst>
            </a:custGeom>
            <a:solidFill>
              <a:srgbClr val="FFB703"/>
            </a:solidFill>
          </p:spPr>
        </p:sp>
        <p:sp>
          <p:nvSpPr>
            <p:cNvPr id="6" name="TextBox 6"/>
            <p:cNvSpPr txBox="1"/>
            <p:nvPr/>
          </p:nvSpPr>
          <p:spPr>
            <a:xfrm>
              <a:off x="101600" y="-38100"/>
              <a:ext cx="2462529" cy="532894"/>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8117878" y="-355472"/>
            <a:ext cx="7726324" cy="9280869"/>
          </a:xfrm>
          <a:custGeom>
            <a:avLst/>
            <a:gdLst/>
            <a:ahLst/>
            <a:cxnLst/>
            <a:rect l="l" t="t" r="r" b="b"/>
            <a:pathLst>
              <a:path w="7726324" h="9280869">
                <a:moveTo>
                  <a:pt x="0" y="0"/>
                </a:moveTo>
                <a:lnTo>
                  <a:pt x="7726324" y="0"/>
                </a:lnTo>
                <a:lnTo>
                  <a:pt x="7726324" y="9280869"/>
                </a:lnTo>
                <a:lnTo>
                  <a:pt x="0" y="928086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flipH="1">
            <a:off x="11632100" y="8345423"/>
            <a:ext cx="6932693" cy="3249700"/>
          </a:xfrm>
          <a:custGeom>
            <a:avLst/>
            <a:gdLst/>
            <a:ahLst/>
            <a:cxnLst/>
            <a:rect l="l" t="t" r="r" b="b"/>
            <a:pathLst>
              <a:path w="6932693" h="3249700">
                <a:moveTo>
                  <a:pt x="6932693" y="0"/>
                </a:moveTo>
                <a:lnTo>
                  <a:pt x="0" y="0"/>
                </a:lnTo>
                <a:lnTo>
                  <a:pt x="0" y="3249699"/>
                </a:lnTo>
                <a:lnTo>
                  <a:pt x="6932693" y="3249699"/>
                </a:lnTo>
                <a:lnTo>
                  <a:pt x="6932693" y="0"/>
                </a:lnTo>
                <a:close/>
              </a:path>
            </a:pathLst>
          </a:custGeom>
          <a:blipFill>
            <a:blip r:embed="rId5"/>
            <a:stretch>
              <a:fillRect/>
            </a:stretch>
          </a:blipFill>
        </p:spPr>
      </p:sp>
      <p:sp>
        <p:nvSpPr>
          <p:cNvPr id="9" name="Freeform 9"/>
          <p:cNvSpPr/>
          <p:nvPr/>
        </p:nvSpPr>
        <p:spPr>
          <a:xfrm>
            <a:off x="1028700" y="868194"/>
            <a:ext cx="494257" cy="494257"/>
          </a:xfrm>
          <a:custGeom>
            <a:avLst/>
            <a:gdLst/>
            <a:ahLst/>
            <a:cxnLst/>
            <a:rect l="l" t="t" r="r" b="b"/>
            <a:pathLst>
              <a:path w="494257" h="494257">
                <a:moveTo>
                  <a:pt x="0" y="0"/>
                </a:moveTo>
                <a:lnTo>
                  <a:pt x="494257" y="0"/>
                </a:lnTo>
                <a:lnTo>
                  <a:pt x="494257" y="494258"/>
                </a:lnTo>
                <a:lnTo>
                  <a:pt x="0" y="49425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0" name="Group 10"/>
          <p:cNvGrpSpPr/>
          <p:nvPr/>
        </p:nvGrpSpPr>
        <p:grpSpPr>
          <a:xfrm>
            <a:off x="-1552095" y="9197774"/>
            <a:ext cx="14278578" cy="1206630"/>
            <a:chOff x="0" y="0"/>
            <a:chExt cx="4193134" cy="354346"/>
          </a:xfrm>
        </p:grpSpPr>
        <p:sp>
          <p:nvSpPr>
            <p:cNvPr id="11" name="Freeform 11"/>
            <p:cNvSpPr/>
            <p:nvPr/>
          </p:nvSpPr>
          <p:spPr>
            <a:xfrm>
              <a:off x="0" y="0"/>
              <a:ext cx="4193134" cy="354346"/>
            </a:xfrm>
            <a:custGeom>
              <a:avLst/>
              <a:gdLst/>
              <a:ahLst/>
              <a:cxnLst/>
              <a:rect l="l" t="t" r="r" b="b"/>
              <a:pathLst>
                <a:path w="4193134" h="354346">
                  <a:moveTo>
                    <a:pt x="3989934" y="0"/>
                  </a:moveTo>
                  <a:lnTo>
                    <a:pt x="0" y="0"/>
                  </a:lnTo>
                  <a:lnTo>
                    <a:pt x="203200" y="354346"/>
                  </a:lnTo>
                  <a:lnTo>
                    <a:pt x="4193134" y="354346"/>
                  </a:lnTo>
                  <a:lnTo>
                    <a:pt x="3989934" y="0"/>
                  </a:lnTo>
                  <a:close/>
                </a:path>
              </a:pathLst>
            </a:custGeom>
            <a:solidFill>
              <a:srgbClr val="424042"/>
            </a:solidFill>
          </p:spPr>
        </p:sp>
        <p:sp>
          <p:nvSpPr>
            <p:cNvPr id="12" name="TextBox 12"/>
            <p:cNvSpPr txBox="1"/>
            <p:nvPr/>
          </p:nvSpPr>
          <p:spPr>
            <a:xfrm>
              <a:off x="101600" y="-38100"/>
              <a:ext cx="3989934" cy="392446"/>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028700" y="9549440"/>
            <a:ext cx="448321" cy="448321"/>
          </a:xfrm>
          <a:custGeom>
            <a:avLst/>
            <a:gdLst/>
            <a:ahLst/>
            <a:cxnLst/>
            <a:rect l="l" t="t" r="r" b="b"/>
            <a:pathLst>
              <a:path w="448321" h="448321">
                <a:moveTo>
                  <a:pt x="0" y="0"/>
                </a:moveTo>
                <a:lnTo>
                  <a:pt x="448321" y="0"/>
                </a:lnTo>
                <a:lnTo>
                  <a:pt x="448321" y="448321"/>
                </a:lnTo>
                <a:lnTo>
                  <a:pt x="0" y="44832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522957" y="9576929"/>
            <a:ext cx="448321" cy="448321"/>
          </a:xfrm>
          <a:custGeom>
            <a:avLst/>
            <a:gdLst/>
            <a:ahLst/>
            <a:cxnLst/>
            <a:rect l="l" t="t" r="r" b="b"/>
            <a:pathLst>
              <a:path w="448321" h="448321">
                <a:moveTo>
                  <a:pt x="0" y="0"/>
                </a:moveTo>
                <a:lnTo>
                  <a:pt x="448322" y="0"/>
                </a:lnTo>
                <a:lnTo>
                  <a:pt x="448322" y="448321"/>
                </a:lnTo>
                <a:lnTo>
                  <a:pt x="0" y="44832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2018904" y="9576929"/>
            <a:ext cx="448321" cy="448321"/>
          </a:xfrm>
          <a:custGeom>
            <a:avLst/>
            <a:gdLst/>
            <a:ahLst/>
            <a:cxnLst/>
            <a:rect l="l" t="t" r="r" b="b"/>
            <a:pathLst>
              <a:path w="448321" h="448321">
                <a:moveTo>
                  <a:pt x="0" y="0"/>
                </a:moveTo>
                <a:lnTo>
                  <a:pt x="448321" y="0"/>
                </a:lnTo>
                <a:lnTo>
                  <a:pt x="448321" y="448321"/>
                </a:lnTo>
                <a:lnTo>
                  <a:pt x="0" y="448321"/>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16938967" y="0"/>
            <a:ext cx="1349033" cy="1709155"/>
            <a:chOff x="0" y="0"/>
            <a:chExt cx="571381" cy="723910"/>
          </a:xfrm>
        </p:grpSpPr>
        <p:sp>
          <p:nvSpPr>
            <p:cNvPr id="17" name="Freeform 17"/>
            <p:cNvSpPr/>
            <p:nvPr/>
          </p:nvSpPr>
          <p:spPr>
            <a:xfrm>
              <a:off x="0" y="0"/>
              <a:ext cx="571381" cy="723910"/>
            </a:xfrm>
            <a:custGeom>
              <a:avLst/>
              <a:gdLst/>
              <a:ahLst/>
              <a:cxnLst/>
              <a:rect l="l" t="t" r="r" b="b"/>
              <a:pathLst>
                <a:path w="571381" h="723910">
                  <a:moveTo>
                    <a:pt x="571381" y="0"/>
                  </a:moveTo>
                  <a:lnTo>
                    <a:pt x="571381" y="723910"/>
                  </a:lnTo>
                  <a:lnTo>
                    <a:pt x="285691" y="596910"/>
                  </a:lnTo>
                  <a:lnTo>
                    <a:pt x="0" y="723910"/>
                  </a:lnTo>
                  <a:lnTo>
                    <a:pt x="0" y="0"/>
                  </a:lnTo>
                  <a:lnTo>
                    <a:pt x="571381" y="0"/>
                  </a:lnTo>
                  <a:close/>
                </a:path>
              </a:pathLst>
            </a:custGeom>
            <a:solidFill>
              <a:srgbClr val="FFFFFF">
                <a:alpha val="71765"/>
              </a:srgbClr>
            </a:solidFill>
            <a:ln cap="sq">
              <a:noFill/>
              <a:prstDash val="dash"/>
              <a:miter/>
            </a:ln>
          </p:spPr>
        </p:sp>
        <p:sp>
          <p:nvSpPr>
            <p:cNvPr id="18" name="TextBox 18"/>
            <p:cNvSpPr txBox="1"/>
            <p:nvPr/>
          </p:nvSpPr>
          <p:spPr>
            <a:xfrm>
              <a:off x="0" y="-104775"/>
              <a:ext cx="571381" cy="701685"/>
            </a:xfrm>
            <a:prstGeom prst="rect">
              <a:avLst/>
            </a:prstGeom>
          </p:spPr>
          <p:txBody>
            <a:bodyPr lIns="127000" tIns="127000" rIns="127000" bIns="127000" rtlCol="0" anchor="ctr"/>
            <a:lstStyle/>
            <a:p>
              <a:pPr algn="ctr">
                <a:lnSpc>
                  <a:spcPts val="8122"/>
                </a:lnSpc>
              </a:pPr>
              <a:r>
                <a:rPr lang="en-US" sz="5801">
                  <a:solidFill>
                    <a:srgbClr val="000000">
                      <a:alpha val="71765"/>
                    </a:srgbClr>
                  </a:solidFill>
                  <a:latin typeface="Shrikhand"/>
                  <a:ea typeface="Shrikhand"/>
                  <a:cs typeface="Shrikhand"/>
                  <a:sym typeface="Shrikhand"/>
                </a:rPr>
                <a:t>01</a:t>
              </a:r>
            </a:p>
          </p:txBody>
        </p:sp>
      </p:grpSp>
      <p:sp>
        <p:nvSpPr>
          <p:cNvPr id="19" name="TextBox 19"/>
          <p:cNvSpPr txBox="1"/>
          <p:nvPr/>
        </p:nvSpPr>
        <p:spPr>
          <a:xfrm>
            <a:off x="1020553" y="4848376"/>
            <a:ext cx="8260110" cy="1382641"/>
          </a:xfrm>
          <a:prstGeom prst="rect">
            <a:avLst/>
          </a:prstGeom>
        </p:spPr>
        <p:txBody>
          <a:bodyPr lIns="0" tIns="0" rIns="0" bIns="0" rtlCol="0" anchor="t">
            <a:spAutoFit/>
          </a:bodyPr>
          <a:lstStyle/>
          <a:p>
            <a:pPr algn="l">
              <a:lnSpc>
                <a:spcPts val="5238"/>
              </a:lnSpc>
            </a:pPr>
            <a:r>
              <a:rPr lang="en-US" sz="4762" b="1">
                <a:solidFill>
                  <a:srgbClr val="000000"/>
                </a:solidFill>
                <a:latin typeface="Poppins Bold"/>
                <a:ea typeface="Poppins Bold"/>
                <a:cs typeface="Poppins Bold"/>
                <a:sym typeface="Poppins Bold"/>
              </a:rPr>
              <a:t>CSE_2207 </a:t>
            </a:r>
          </a:p>
          <a:p>
            <a:pPr algn="l">
              <a:lnSpc>
                <a:spcPts val="5238"/>
              </a:lnSpc>
              <a:spcBef>
                <a:spcPct val="0"/>
              </a:spcBef>
            </a:pPr>
            <a:r>
              <a:rPr lang="en-US" sz="4762" b="1">
                <a:solidFill>
                  <a:srgbClr val="000000"/>
                </a:solidFill>
                <a:latin typeface="Poppins Bold"/>
                <a:ea typeface="Poppins Bold"/>
                <a:cs typeface="Poppins Bold"/>
                <a:sym typeface="Poppins Bold"/>
              </a:rPr>
              <a:t>Computer Networks</a:t>
            </a:r>
          </a:p>
        </p:txBody>
      </p:sp>
      <p:sp>
        <p:nvSpPr>
          <p:cNvPr id="20" name="TextBox 20"/>
          <p:cNvSpPr txBox="1"/>
          <p:nvPr/>
        </p:nvSpPr>
        <p:spPr>
          <a:xfrm>
            <a:off x="1020553" y="1915439"/>
            <a:ext cx="7736104" cy="2365296"/>
          </a:xfrm>
          <a:prstGeom prst="rect">
            <a:avLst/>
          </a:prstGeom>
        </p:spPr>
        <p:txBody>
          <a:bodyPr lIns="0" tIns="0" rIns="0" bIns="0" rtlCol="0" anchor="t">
            <a:spAutoFit/>
          </a:bodyPr>
          <a:lstStyle/>
          <a:p>
            <a:pPr algn="l">
              <a:lnSpc>
                <a:spcPts val="6125"/>
              </a:lnSpc>
            </a:pPr>
            <a:r>
              <a:rPr lang="en-US" sz="5062" b="1">
                <a:solidFill>
                  <a:srgbClr val="000000"/>
                </a:solidFill>
                <a:latin typeface="Poppins Bold"/>
                <a:ea typeface="Poppins Bold"/>
                <a:cs typeface="Poppins Bold"/>
                <a:sym typeface="Poppins Bold"/>
              </a:rPr>
              <a:t>HOW CLOUD AND IOT TECHNOLOGIES USE THE OSI MODEL</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082948" y="0"/>
            <a:ext cx="14989074" cy="10568287"/>
            <a:chOff x="0" y="0"/>
            <a:chExt cx="503581" cy="355058"/>
          </a:xfrm>
        </p:grpSpPr>
        <p:sp>
          <p:nvSpPr>
            <p:cNvPr id="3" name="Freeform 3"/>
            <p:cNvSpPr/>
            <p:nvPr/>
          </p:nvSpPr>
          <p:spPr>
            <a:xfrm>
              <a:off x="0" y="0"/>
              <a:ext cx="503581" cy="355058"/>
            </a:xfrm>
            <a:custGeom>
              <a:avLst/>
              <a:gdLst/>
              <a:ahLst/>
              <a:cxnLst/>
              <a:rect l="l" t="t" r="r" b="b"/>
              <a:pathLst>
                <a:path w="503581" h="355058">
                  <a:moveTo>
                    <a:pt x="203200" y="0"/>
                  </a:moveTo>
                  <a:lnTo>
                    <a:pt x="503581" y="0"/>
                  </a:lnTo>
                  <a:lnTo>
                    <a:pt x="300381" y="355058"/>
                  </a:lnTo>
                  <a:lnTo>
                    <a:pt x="0" y="355058"/>
                  </a:lnTo>
                  <a:lnTo>
                    <a:pt x="203200" y="0"/>
                  </a:lnTo>
                  <a:close/>
                </a:path>
              </a:pathLst>
            </a:custGeom>
            <a:blipFill>
              <a:blip r:embed="rId2"/>
              <a:stretch>
                <a:fillRect l="-49966" t="-9821" b="-9821"/>
              </a:stretch>
            </a:blipFill>
          </p:spPr>
        </p:sp>
      </p:grpSp>
      <p:sp>
        <p:nvSpPr>
          <p:cNvPr id="4" name="Freeform 4"/>
          <p:cNvSpPr/>
          <p:nvPr/>
        </p:nvSpPr>
        <p:spPr>
          <a:xfrm flipH="1">
            <a:off x="9332252" y="0"/>
            <a:ext cx="8798099" cy="10568287"/>
          </a:xfrm>
          <a:custGeom>
            <a:avLst/>
            <a:gdLst/>
            <a:ahLst/>
            <a:cxnLst/>
            <a:rect l="l" t="t" r="r" b="b"/>
            <a:pathLst>
              <a:path w="8798099" h="10568287">
                <a:moveTo>
                  <a:pt x="8798100" y="0"/>
                </a:moveTo>
                <a:lnTo>
                  <a:pt x="0" y="0"/>
                </a:lnTo>
                <a:lnTo>
                  <a:pt x="0" y="10568287"/>
                </a:lnTo>
                <a:lnTo>
                  <a:pt x="8798100" y="10568287"/>
                </a:lnTo>
                <a:lnTo>
                  <a:pt x="879810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13357063" y="0"/>
            <a:ext cx="3204067" cy="2622550"/>
            <a:chOff x="0" y="0"/>
            <a:chExt cx="406400" cy="332641"/>
          </a:xfrm>
        </p:grpSpPr>
        <p:sp>
          <p:nvSpPr>
            <p:cNvPr id="6" name="Freeform 6"/>
            <p:cNvSpPr/>
            <p:nvPr/>
          </p:nvSpPr>
          <p:spPr>
            <a:xfrm>
              <a:off x="0" y="0"/>
              <a:ext cx="406400" cy="332641"/>
            </a:xfrm>
            <a:custGeom>
              <a:avLst/>
              <a:gdLst/>
              <a:ahLst/>
              <a:cxnLst/>
              <a:rect l="l" t="t" r="r" b="b"/>
              <a:pathLst>
                <a:path w="406400" h="332641">
                  <a:moveTo>
                    <a:pt x="203200" y="0"/>
                  </a:moveTo>
                  <a:lnTo>
                    <a:pt x="406400" y="0"/>
                  </a:lnTo>
                  <a:lnTo>
                    <a:pt x="203200" y="332641"/>
                  </a:lnTo>
                  <a:lnTo>
                    <a:pt x="0" y="332641"/>
                  </a:lnTo>
                  <a:lnTo>
                    <a:pt x="203200" y="0"/>
                  </a:lnTo>
                  <a:close/>
                </a:path>
              </a:pathLst>
            </a:custGeom>
            <a:solidFill>
              <a:srgbClr val="FFB703"/>
            </a:solidFill>
          </p:spPr>
        </p:sp>
        <p:sp>
          <p:nvSpPr>
            <p:cNvPr id="7" name="TextBox 7"/>
            <p:cNvSpPr txBox="1"/>
            <p:nvPr/>
          </p:nvSpPr>
          <p:spPr>
            <a:xfrm>
              <a:off x="101600" y="-38100"/>
              <a:ext cx="203200" cy="370741"/>
            </a:xfrm>
            <a:prstGeom prst="rect">
              <a:avLst/>
            </a:prstGeom>
          </p:spPr>
          <p:txBody>
            <a:bodyPr lIns="50800" tIns="50800" rIns="50800" bIns="50800" rtlCol="0" anchor="ctr"/>
            <a:lstStyle/>
            <a:p>
              <a:pPr algn="ctr">
                <a:lnSpc>
                  <a:spcPts val="2514"/>
                </a:lnSpc>
              </a:pPr>
              <a:endParaRPr/>
            </a:p>
          </p:txBody>
        </p:sp>
      </p:grpSp>
      <p:sp>
        <p:nvSpPr>
          <p:cNvPr id="8" name="Freeform 8"/>
          <p:cNvSpPr/>
          <p:nvPr/>
        </p:nvSpPr>
        <p:spPr>
          <a:xfrm>
            <a:off x="11889839" y="168762"/>
            <a:ext cx="1467224" cy="3080785"/>
          </a:xfrm>
          <a:custGeom>
            <a:avLst/>
            <a:gdLst/>
            <a:ahLst/>
            <a:cxnLst/>
            <a:rect l="l" t="t" r="r" b="b"/>
            <a:pathLst>
              <a:path w="1467224" h="3080785">
                <a:moveTo>
                  <a:pt x="0" y="0"/>
                </a:moveTo>
                <a:lnTo>
                  <a:pt x="1467224" y="0"/>
                </a:lnTo>
                <a:lnTo>
                  <a:pt x="1467224" y="3080785"/>
                </a:lnTo>
                <a:lnTo>
                  <a:pt x="0" y="3080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1028700" y="1540393"/>
            <a:ext cx="5248561" cy="831850"/>
          </a:xfrm>
          <a:prstGeom prst="rect">
            <a:avLst/>
          </a:prstGeom>
        </p:spPr>
        <p:txBody>
          <a:bodyPr lIns="0" tIns="0" rIns="0" bIns="0" rtlCol="0" anchor="t">
            <a:spAutoFit/>
          </a:bodyPr>
          <a:lstStyle/>
          <a:p>
            <a:pPr algn="l">
              <a:lnSpc>
                <a:spcPts val="6049"/>
              </a:lnSpc>
              <a:spcBef>
                <a:spcPct val="0"/>
              </a:spcBef>
            </a:pPr>
            <a:r>
              <a:rPr lang="en-US" sz="5499" b="1">
                <a:solidFill>
                  <a:srgbClr val="000000"/>
                </a:solidFill>
                <a:latin typeface="Poppins Bold"/>
                <a:ea typeface="Poppins Bold"/>
                <a:cs typeface="Poppins Bold"/>
                <a:sym typeface="Poppins Bold"/>
              </a:rPr>
              <a:t>CONCLUSION</a:t>
            </a:r>
          </a:p>
        </p:txBody>
      </p:sp>
      <p:sp>
        <p:nvSpPr>
          <p:cNvPr id="10" name="TextBox 10"/>
          <p:cNvSpPr txBox="1"/>
          <p:nvPr/>
        </p:nvSpPr>
        <p:spPr>
          <a:xfrm>
            <a:off x="883585" y="2565400"/>
            <a:ext cx="9381084" cy="6399478"/>
          </a:xfrm>
          <a:prstGeom prst="rect">
            <a:avLst/>
          </a:prstGeom>
        </p:spPr>
        <p:txBody>
          <a:bodyPr lIns="0" tIns="0" rIns="0" bIns="0" rtlCol="0" anchor="t">
            <a:spAutoFit/>
          </a:bodyPr>
          <a:lstStyle/>
          <a:p>
            <a:pPr marL="497013" lvl="1" indent="-248506" algn="just">
              <a:lnSpc>
                <a:spcPts val="3222"/>
              </a:lnSpc>
              <a:buFont typeface="Arial"/>
              <a:buChar char="•"/>
            </a:pPr>
            <a:r>
              <a:rPr lang="en-US" sz="2302">
                <a:solidFill>
                  <a:srgbClr val="000000"/>
                </a:solidFill>
                <a:latin typeface="Poppins"/>
                <a:ea typeface="Poppins"/>
                <a:cs typeface="Poppins"/>
                <a:sym typeface="Poppins"/>
              </a:rPr>
              <a:t>the OSI model serves as the communication backbone for both Cloud Computing and IoT systems.</a:t>
            </a:r>
          </a:p>
          <a:p>
            <a:pPr algn="just">
              <a:lnSpc>
                <a:spcPts val="3222"/>
              </a:lnSpc>
            </a:pPr>
            <a:endParaRPr lang="en-US" sz="2302">
              <a:solidFill>
                <a:srgbClr val="000000"/>
              </a:solidFill>
              <a:latin typeface="Poppins"/>
              <a:ea typeface="Poppins"/>
              <a:cs typeface="Poppins"/>
              <a:sym typeface="Poppins"/>
            </a:endParaRPr>
          </a:p>
          <a:p>
            <a:pPr marL="497013" lvl="1" indent="-248506" algn="just">
              <a:lnSpc>
                <a:spcPts val="3222"/>
              </a:lnSpc>
              <a:buFont typeface="Arial"/>
              <a:buChar char="•"/>
            </a:pPr>
            <a:r>
              <a:rPr lang="en-US" sz="2302">
                <a:solidFill>
                  <a:srgbClr val="000000"/>
                </a:solidFill>
                <a:latin typeface="Poppins"/>
                <a:ea typeface="Poppins"/>
                <a:cs typeface="Poppins"/>
                <a:sym typeface="Poppins"/>
              </a:rPr>
              <a:t>The result of this analysis is a clear understanding that each OSI layer has a defined role — from connecting sensors to processing and visualizing data in the cloud.</a:t>
            </a:r>
          </a:p>
          <a:p>
            <a:pPr algn="just">
              <a:lnSpc>
                <a:spcPts val="3222"/>
              </a:lnSpc>
            </a:pPr>
            <a:endParaRPr lang="en-US" sz="2302">
              <a:solidFill>
                <a:srgbClr val="000000"/>
              </a:solidFill>
              <a:latin typeface="Poppins"/>
              <a:ea typeface="Poppins"/>
              <a:cs typeface="Poppins"/>
              <a:sym typeface="Poppins"/>
            </a:endParaRPr>
          </a:p>
          <a:p>
            <a:pPr marL="497013" lvl="1" indent="-248506" algn="just">
              <a:lnSpc>
                <a:spcPts val="3222"/>
              </a:lnSpc>
              <a:buFont typeface="Arial"/>
              <a:buChar char="•"/>
            </a:pPr>
            <a:r>
              <a:rPr lang="en-US" sz="2302">
                <a:solidFill>
                  <a:srgbClr val="000000"/>
                </a:solidFill>
                <a:latin typeface="Poppins"/>
                <a:ea typeface="Poppins"/>
                <a:cs typeface="Poppins"/>
                <a:sym typeface="Poppins"/>
              </a:rPr>
              <a:t>My proposal is that future IoT and Cloud solutions should continue to be designed in alignment with the OSI model, as it ensures interoperability, scalability, and security across diverse devices and platforms.</a:t>
            </a:r>
          </a:p>
          <a:p>
            <a:pPr algn="just">
              <a:lnSpc>
                <a:spcPts val="3222"/>
              </a:lnSpc>
            </a:pPr>
            <a:endParaRPr lang="en-US" sz="2302">
              <a:solidFill>
                <a:srgbClr val="000000"/>
              </a:solidFill>
              <a:latin typeface="Poppins"/>
              <a:ea typeface="Poppins"/>
              <a:cs typeface="Poppins"/>
              <a:sym typeface="Poppins"/>
            </a:endParaRPr>
          </a:p>
          <a:p>
            <a:pPr marL="497013" lvl="1" indent="-248506" algn="just">
              <a:lnSpc>
                <a:spcPts val="3222"/>
              </a:lnSpc>
              <a:buFont typeface="Arial"/>
              <a:buChar char="•"/>
            </a:pPr>
            <a:r>
              <a:rPr lang="en-US" sz="2302" b="1">
                <a:solidFill>
                  <a:srgbClr val="000000"/>
                </a:solidFill>
                <a:latin typeface="Poppins Bold"/>
                <a:ea typeface="Poppins Bold"/>
                <a:cs typeface="Poppins Bold"/>
                <a:sym typeface="Poppins Bold"/>
              </a:rPr>
              <a:t>summary:</a:t>
            </a:r>
            <a:r>
              <a:rPr lang="en-US" sz="2302">
                <a:solidFill>
                  <a:srgbClr val="000000"/>
                </a:solidFill>
                <a:latin typeface="Poppins"/>
                <a:ea typeface="Poppins"/>
                <a:cs typeface="Poppins"/>
                <a:sym typeface="Poppins"/>
              </a:rPr>
              <a:t> the OSI model bridges the gap between network theory and real-world smart technologies — making modern systems faster, safer, and more reliable.</a:t>
            </a:r>
          </a:p>
          <a:p>
            <a:pPr algn="just">
              <a:lnSpc>
                <a:spcPts val="3222"/>
              </a:lnSpc>
            </a:pPr>
            <a:endParaRPr lang="en-US" sz="2302">
              <a:solidFill>
                <a:srgbClr val="000000"/>
              </a:solidFill>
              <a:latin typeface="Poppins"/>
              <a:ea typeface="Poppins"/>
              <a:cs typeface="Poppins"/>
              <a:sym typeface="Poppins"/>
            </a:endParaRPr>
          </a:p>
        </p:txBody>
      </p:sp>
      <p:grpSp>
        <p:nvGrpSpPr>
          <p:cNvPr id="11" name="Group 11"/>
          <p:cNvGrpSpPr/>
          <p:nvPr/>
        </p:nvGrpSpPr>
        <p:grpSpPr>
          <a:xfrm>
            <a:off x="16986593" y="0"/>
            <a:ext cx="1349033" cy="1709155"/>
            <a:chOff x="0" y="0"/>
            <a:chExt cx="571381" cy="723910"/>
          </a:xfrm>
        </p:grpSpPr>
        <p:sp>
          <p:nvSpPr>
            <p:cNvPr id="12" name="Freeform 12"/>
            <p:cNvSpPr/>
            <p:nvPr/>
          </p:nvSpPr>
          <p:spPr>
            <a:xfrm>
              <a:off x="0" y="0"/>
              <a:ext cx="571381" cy="723910"/>
            </a:xfrm>
            <a:custGeom>
              <a:avLst/>
              <a:gdLst/>
              <a:ahLst/>
              <a:cxnLst/>
              <a:rect l="l" t="t" r="r" b="b"/>
              <a:pathLst>
                <a:path w="571381" h="723910">
                  <a:moveTo>
                    <a:pt x="571381" y="0"/>
                  </a:moveTo>
                  <a:lnTo>
                    <a:pt x="571381" y="723910"/>
                  </a:lnTo>
                  <a:lnTo>
                    <a:pt x="285691" y="596910"/>
                  </a:lnTo>
                  <a:lnTo>
                    <a:pt x="0" y="723910"/>
                  </a:lnTo>
                  <a:lnTo>
                    <a:pt x="0" y="0"/>
                  </a:lnTo>
                  <a:lnTo>
                    <a:pt x="571381" y="0"/>
                  </a:lnTo>
                  <a:close/>
                </a:path>
              </a:pathLst>
            </a:custGeom>
            <a:solidFill>
              <a:srgbClr val="FFB703">
                <a:alpha val="83922"/>
              </a:srgbClr>
            </a:solidFill>
            <a:ln cap="sq">
              <a:noFill/>
              <a:prstDash val="dash"/>
              <a:miter/>
            </a:ln>
          </p:spPr>
        </p:sp>
        <p:sp>
          <p:nvSpPr>
            <p:cNvPr id="13" name="TextBox 13"/>
            <p:cNvSpPr txBox="1"/>
            <p:nvPr/>
          </p:nvSpPr>
          <p:spPr>
            <a:xfrm>
              <a:off x="0" y="-104775"/>
              <a:ext cx="571381" cy="701685"/>
            </a:xfrm>
            <a:prstGeom prst="rect">
              <a:avLst/>
            </a:prstGeom>
          </p:spPr>
          <p:txBody>
            <a:bodyPr lIns="127000" tIns="127000" rIns="127000" bIns="127000" rtlCol="0" anchor="ctr"/>
            <a:lstStyle/>
            <a:p>
              <a:pPr algn="ctr">
                <a:lnSpc>
                  <a:spcPts val="8122"/>
                </a:lnSpc>
              </a:pPr>
              <a:r>
                <a:rPr lang="en-US" sz="5801">
                  <a:solidFill>
                    <a:srgbClr val="000000">
                      <a:alpha val="83922"/>
                    </a:srgbClr>
                  </a:solidFill>
                  <a:latin typeface="Shrikhand"/>
                  <a:ea typeface="Shrikhand"/>
                  <a:cs typeface="Shrikhand"/>
                  <a:sym typeface="Shrikhand"/>
                </a:rPr>
                <a:t>10</a:t>
              </a:r>
            </a:p>
          </p:txBody>
        </p:sp>
      </p:grpSp>
    </p:spTree>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933971" y="-151760"/>
            <a:ext cx="13770351" cy="10309569"/>
            <a:chOff x="0" y="0"/>
            <a:chExt cx="464326" cy="347631"/>
          </a:xfrm>
        </p:grpSpPr>
        <p:sp>
          <p:nvSpPr>
            <p:cNvPr id="3" name="Freeform 3"/>
            <p:cNvSpPr/>
            <p:nvPr/>
          </p:nvSpPr>
          <p:spPr>
            <a:xfrm>
              <a:off x="0" y="0"/>
              <a:ext cx="464326" cy="347631"/>
            </a:xfrm>
            <a:custGeom>
              <a:avLst/>
              <a:gdLst/>
              <a:ahLst/>
              <a:cxnLst/>
              <a:rect l="l" t="t" r="r" b="b"/>
              <a:pathLst>
                <a:path w="464326" h="347631">
                  <a:moveTo>
                    <a:pt x="203200" y="0"/>
                  </a:moveTo>
                  <a:lnTo>
                    <a:pt x="464326" y="0"/>
                  </a:lnTo>
                  <a:lnTo>
                    <a:pt x="261126" y="347631"/>
                  </a:lnTo>
                  <a:lnTo>
                    <a:pt x="0" y="347631"/>
                  </a:lnTo>
                  <a:lnTo>
                    <a:pt x="203200" y="0"/>
                  </a:lnTo>
                  <a:close/>
                </a:path>
              </a:pathLst>
            </a:custGeom>
            <a:blipFill>
              <a:blip r:embed="rId2"/>
              <a:stretch>
                <a:fillRect l="-6080" r="-6080"/>
              </a:stretch>
            </a:blipFill>
          </p:spPr>
        </p:sp>
      </p:grpSp>
      <p:sp>
        <p:nvSpPr>
          <p:cNvPr id="4" name="Freeform 4"/>
          <p:cNvSpPr/>
          <p:nvPr/>
        </p:nvSpPr>
        <p:spPr>
          <a:xfrm flipH="1">
            <a:off x="7333349" y="-475018"/>
            <a:ext cx="8582716" cy="10309569"/>
          </a:xfrm>
          <a:custGeom>
            <a:avLst/>
            <a:gdLst/>
            <a:ahLst/>
            <a:cxnLst/>
            <a:rect l="l" t="t" r="r" b="b"/>
            <a:pathLst>
              <a:path w="8582716" h="10309569">
                <a:moveTo>
                  <a:pt x="8582716" y="0"/>
                </a:moveTo>
                <a:lnTo>
                  <a:pt x="0" y="0"/>
                </a:lnTo>
                <a:lnTo>
                  <a:pt x="0" y="10309569"/>
                </a:lnTo>
                <a:lnTo>
                  <a:pt x="8582716" y="10309569"/>
                </a:lnTo>
                <a:lnTo>
                  <a:pt x="8582716"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0" y="8209701"/>
            <a:ext cx="6932693" cy="3249700"/>
          </a:xfrm>
          <a:custGeom>
            <a:avLst/>
            <a:gdLst/>
            <a:ahLst/>
            <a:cxnLst/>
            <a:rect l="l" t="t" r="r" b="b"/>
            <a:pathLst>
              <a:path w="6932693" h="3249700">
                <a:moveTo>
                  <a:pt x="0" y="0"/>
                </a:moveTo>
                <a:lnTo>
                  <a:pt x="6932693" y="0"/>
                </a:lnTo>
                <a:lnTo>
                  <a:pt x="6932693" y="3249700"/>
                </a:lnTo>
                <a:lnTo>
                  <a:pt x="0" y="3249700"/>
                </a:lnTo>
                <a:lnTo>
                  <a:pt x="0" y="0"/>
                </a:lnTo>
                <a:close/>
              </a:path>
            </a:pathLst>
          </a:custGeom>
          <a:blipFill>
            <a:blip r:embed="rId5"/>
            <a:stretch>
              <a:fillRect/>
            </a:stretch>
          </a:blipFill>
        </p:spPr>
      </p:sp>
      <p:grpSp>
        <p:nvGrpSpPr>
          <p:cNvPr id="6" name="Group 6"/>
          <p:cNvGrpSpPr/>
          <p:nvPr/>
        </p:nvGrpSpPr>
        <p:grpSpPr>
          <a:xfrm>
            <a:off x="-703517" y="1771972"/>
            <a:ext cx="11749574" cy="1208669"/>
            <a:chOff x="0" y="0"/>
            <a:chExt cx="3844759" cy="395507"/>
          </a:xfrm>
        </p:grpSpPr>
        <p:sp>
          <p:nvSpPr>
            <p:cNvPr id="7" name="Freeform 7"/>
            <p:cNvSpPr/>
            <p:nvPr/>
          </p:nvSpPr>
          <p:spPr>
            <a:xfrm>
              <a:off x="0" y="0"/>
              <a:ext cx="3844759" cy="395507"/>
            </a:xfrm>
            <a:custGeom>
              <a:avLst/>
              <a:gdLst/>
              <a:ahLst/>
              <a:cxnLst/>
              <a:rect l="l" t="t" r="r" b="b"/>
              <a:pathLst>
                <a:path w="3844759" h="395507">
                  <a:moveTo>
                    <a:pt x="203200" y="0"/>
                  </a:moveTo>
                  <a:lnTo>
                    <a:pt x="3844759" y="0"/>
                  </a:lnTo>
                  <a:lnTo>
                    <a:pt x="3641559" y="395507"/>
                  </a:lnTo>
                  <a:lnTo>
                    <a:pt x="0" y="395507"/>
                  </a:lnTo>
                  <a:lnTo>
                    <a:pt x="203200" y="0"/>
                  </a:lnTo>
                  <a:close/>
                </a:path>
              </a:pathLst>
            </a:custGeom>
            <a:solidFill>
              <a:srgbClr val="FFB703"/>
            </a:solidFill>
          </p:spPr>
        </p:sp>
        <p:sp>
          <p:nvSpPr>
            <p:cNvPr id="8" name="TextBox 8"/>
            <p:cNvSpPr txBox="1"/>
            <p:nvPr/>
          </p:nvSpPr>
          <p:spPr>
            <a:xfrm>
              <a:off x="101600" y="-38100"/>
              <a:ext cx="3641559" cy="433607"/>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5433526" y="9258300"/>
            <a:ext cx="15461508" cy="1152502"/>
            <a:chOff x="0" y="0"/>
            <a:chExt cx="4685931" cy="349290"/>
          </a:xfrm>
        </p:grpSpPr>
        <p:sp>
          <p:nvSpPr>
            <p:cNvPr id="10" name="Freeform 10"/>
            <p:cNvSpPr/>
            <p:nvPr/>
          </p:nvSpPr>
          <p:spPr>
            <a:xfrm>
              <a:off x="0" y="0"/>
              <a:ext cx="4685931" cy="349290"/>
            </a:xfrm>
            <a:custGeom>
              <a:avLst/>
              <a:gdLst/>
              <a:ahLst/>
              <a:cxnLst/>
              <a:rect l="l" t="t" r="r" b="b"/>
              <a:pathLst>
                <a:path w="4685931" h="349290">
                  <a:moveTo>
                    <a:pt x="203200" y="0"/>
                  </a:moveTo>
                  <a:lnTo>
                    <a:pt x="4685931" y="0"/>
                  </a:lnTo>
                  <a:lnTo>
                    <a:pt x="4482731" y="349290"/>
                  </a:lnTo>
                  <a:lnTo>
                    <a:pt x="0" y="349290"/>
                  </a:lnTo>
                  <a:lnTo>
                    <a:pt x="203200" y="0"/>
                  </a:lnTo>
                  <a:close/>
                </a:path>
              </a:pathLst>
            </a:custGeom>
            <a:solidFill>
              <a:srgbClr val="424042"/>
            </a:solidFill>
          </p:spPr>
        </p:sp>
        <p:sp>
          <p:nvSpPr>
            <p:cNvPr id="11" name="TextBox 11"/>
            <p:cNvSpPr txBox="1"/>
            <p:nvPr/>
          </p:nvSpPr>
          <p:spPr>
            <a:xfrm>
              <a:off x="101600" y="-38100"/>
              <a:ext cx="4482731" cy="387390"/>
            </a:xfrm>
            <a:prstGeom prst="rect">
              <a:avLst/>
            </a:prstGeom>
          </p:spPr>
          <p:txBody>
            <a:bodyPr lIns="50800" tIns="50800" rIns="50800" bIns="50800" rtlCol="0" anchor="ctr"/>
            <a:lstStyle/>
            <a:p>
              <a:pPr algn="ctr">
                <a:lnSpc>
                  <a:spcPts val="2659"/>
                </a:lnSpc>
                <a:spcBef>
                  <a:spcPct val="0"/>
                </a:spcBef>
              </a:pPr>
              <a:endParaRPr/>
            </a:p>
          </p:txBody>
        </p:sp>
      </p:grpSp>
      <p:sp>
        <p:nvSpPr>
          <p:cNvPr id="12" name="Freeform 12"/>
          <p:cNvSpPr/>
          <p:nvPr/>
        </p:nvSpPr>
        <p:spPr>
          <a:xfrm>
            <a:off x="16788011" y="9549659"/>
            <a:ext cx="448321" cy="448321"/>
          </a:xfrm>
          <a:custGeom>
            <a:avLst/>
            <a:gdLst/>
            <a:ahLst/>
            <a:cxnLst/>
            <a:rect l="l" t="t" r="r" b="b"/>
            <a:pathLst>
              <a:path w="448321" h="448321">
                <a:moveTo>
                  <a:pt x="0" y="0"/>
                </a:moveTo>
                <a:lnTo>
                  <a:pt x="448321" y="0"/>
                </a:lnTo>
                <a:lnTo>
                  <a:pt x="448321" y="448321"/>
                </a:lnTo>
                <a:lnTo>
                  <a:pt x="0" y="44832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Freeform 13"/>
          <p:cNvSpPr/>
          <p:nvPr/>
        </p:nvSpPr>
        <p:spPr>
          <a:xfrm flipH="1">
            <a:off x="16316721" y="9549659"/>
            <a:ext cx="448321" cy="448321"/>
          </a:xfrm>
          <a:custGeom>
            <a:avLst/>
            <a:gdLst/>
            <a:ahLst/>
            <a:cxnLst/>
            <a:rect l="l" t="t" r="r" b="b"/>
            <a:pathLst>
              <a:path w="448321" h="448321">
                <a:moveTo>
                  <a:pt x="448322" y="0"/>
                </a:moveTo>
                <a:lnTo>
                  <a:pt x="0" y="0"/>
                </a:lnTo>
                <a:lnTo>
                  <a:pt x="0" y="448321"/>
                </a:lnTo>
                <a:lnTo>
                  <a:pt x="448322" y="448321"/>
                </a:lnTo>
                <a:lnTo>
                  <a:pt x="448322"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4"/>
          <p:cNvSpPr/>
          <p:nvPr/>
        </p:nvSpPr>
        <p:spPr>
          <a:xfrm>
            <a:off x="15849350" y="9549659"/>
            <a:ext cx="448321" cy="448321"/>
          </a:xfrm>
          <a:custGeom>
            <a:avLst/>
            <a:gdLst/>
            <a:ahLst/>
            <a:cxnLst/>
            <a:rect l="l" t="t" r="r" b="b"/>
            <a:pathLst>
              <a:path w="448321" h="448321">
                <a:moveTo>
                  <a:pt x="0" y="0"/>
                </a:moveTo>
                <a:lnTo>
                  <a:pt x="448321" y="0"/>
                </a:lnTo>
                <a:lnTo>
                  <a:pt x="448321" y="448321"/>
                </a:lnTo>
                <a:lnTo>
                  <a:pt x="0" y="44832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Freeform 15"/>
          <p:cNvSpPr/>
          <p:nvPr/>
        </p:nvSpPr>
        <p:spPr>
          <a:xfrm>
            <a:off x="1028700" y="1028700"/>
            <a:ext cx="494257" cy="494257"/>
          </a:xfrm>
          <a:custGeom>
            <a:avLst/>
            <a:gdLst/>
            <a:ahLst/>
            <a:cxnLst/>
            <a:rect l="l" t="t" r="r" b="b"/>
            <a:pathLst>
              <a:path w="494257" h="494257">
                <a:moveTo>
                  <a:pt x="0" y="0"/>
                </a:moveTo>
                <a:lnTo>
                  <a:pt x="494257" y="0"/>
                </a:lnTo>
                <a:lnTo>
                  <a:pt x="494257" y="494257"/>
                </a:lnTo>
                <a:lnTo>
                  <a:pt x="0" y="49425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16" name="Group 16"/>
          <p:cNvGrpSpPr/>
          <p:nvPr/>
        </p:nvGrpSpPr>
        <p:grpSpPr>
          <a:xfrm>
            <a:off x="3654429" y="3142781"/>
            <a:ext cx="3033681" cy="3033681"/>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14"/>
              <a:stretch>
                <a:fillRect/>
              </a:stretch>
            </a:blipFill>
            <a:ln w="47625" cap="sq">
              <a:solidFill>
                <a:srgbClr val="FFB703"/>
              </a:solidFill>
              <a:prstDash val="solid"/>
              <a:miter/>
            </a:ln>
          </p:spPr>
        </p:sp>
      </p:grpSp>
      <p:sp>
        <p:nvSpPr>
          <p:cNvPr id="18" name="TextBox 18"/>
          <p:cNvSpPr txBox="1"/>
          <p:nvPr/>
        </p:nvSpPr>
        <p:spPr>
          <a:xfrm>
            <a:off x="3332482" y="1885691"/>
            <a:ext cx="5172739" cy="981231"/>
          </a:xfrm>
          <a:prstGeom prst="rect">
            <a:avLst/>
          </a:prstGeom>
        </p:spPr>
        <p:txBody>
          <a:bodyPr lIns="0" tIns="0" rIns="0" bIns="0" rtlCol="0" anchor="t">
            <a:spAutoFit/>
          </a:bodyPr>
          <a:lstStyle/>
          <a:p>
            <a:pPr algn="r">
              <a:lnSpc>
                <a:spcPts val="7163"/>
              </a:lnSpc>
              <a:spcBef>
                <a:spcPct val="0"/>
              </a:spcBef>
            </a:pPr>
            <a:r>
              <a:rPr lang="en-US" sz="6512" b="1">
                <a:solidFill>
                  <a:srgbClr val="000000"/>
                </a:solidFill>
                <a:latin typeface="Poppins Bold"/>
                <a:ea typeface="Poppins Bold"/>
                <a:cs typeface="Poppins Bold"/>
                <a:sym typeface="Poppins Bold"/>
              </a:rPr>
              <a:t>THANK YOU </a:t>
            </a:r>
          </a:p>
        </p:txBody>
      </p:sp>
      <p:sp>
        <p:nvSpPr>
          <p:cNvPr id="19" name="TextBox 19"/>
          <p:cNvSpPr txBox="1"/>
          <p:nvPr/>
        </p:nvSpPr>
        <p:spPr>
          <a:xfrm>
            <a:off x="2947956" y="6300502"/>
            <a:ext cx="4446629" cy="1584920"/>
          </a:xfrm>
          <a:prstGeom prst="rect">
            <a:avLst/>
          </a:prstGeom>
        </p:spPr>
        <p:txBody>
          <a:bodyPr lIns="0" tIns="0" rIns="0" bIns="0" rtlCol="0" anchor="t">
            <a:spAutoFit/>
          </a:bodyPr>
          <a:lstStyle/>
          <a:p>
            <a:pPr algn="ctr">
              <a:lnSpc>
                <a:spcPts val="2520"/>
              </a:lnSpc>
            </a:pPr>
            <a:r>
              <a:rPr lang="en-US" sz="2000" b="1">
                <a:solidFill>
                  <a:srgbClr val="000000"/>
                </a:solidFill>
                <a:latin typeface="Poppins Bold"/>
                <a:ea typeface="Poppins Bold"/>
                <a:cs typeface="Poppins Bold"/>
                <a:sym typeface="Poppins Bold"/>
              </a:rPr>
              <a:t>Presented By: </a:t>
            </a:r>
          </a:p>
          <a:p>
            <a:pPr algn="ctr">
              <a:lnSpc>
                <a:spcPts val="2520"/>
              </a:lnSpc>
            </a:pPr>
            <a:r>
              <a:rPr lang="en-US" sz="2000" b="1">
                <a:solidFill>
                  <a:srgbClr val="000000"/>
                </a:solidFill>
                <a:latin typeface="Poppins Bold"/>
                <a:ea typeface="Poppins Bold"/>
                <a:cs typeface="Poppins Bold"/>
                <a:sym typeface="Poppins Bold"/>
              </a:rPr>
              <a:t>Abdullah Al Mahfuz</a:t>
            </a:r>
          </a:p>
          <a:p>
            <a:pPr algn="ctr">
              <a:lnSpc>
                <a:spcPts val="2520"/>
              </a:lnSpc>
            </a:pPr>
            <a:r>
              <a:rPr lang="en-US" sz="2000" b="1">
                <a:solidFill>
                  <a:srgbClr val="000000"/>
                </a:solidFill>
                <a:latin typeface="Poppins Bold"/>
                <a:ea typeface="Poppins Bold"/>
                <a:cs typeface="Poppins Bold"/>
                <a:sym typeface="Poppins Bold"/>
              </a:rPr>
              <a:t>241311058</a:t>
            </a:r>
          </a:p>
          <a:p>
            <a:pPr algn="ctr">
              <a:lnSpc>
                <a:spcPts val="2520"/>
              </a:lnSpc>
            </a:pPr>
            <a:r>
              <a:rPr lang="en-US" sz="2000" b="1">
                <a:solidFill>
                  <a:srgbClr val="000000"/>
                </a:solidFill>
                <a:latin typeface="Poppins Bold"/>
                <a:ea typeface="Poppins Bold"/>
                <a:cs typeface="Poppins Bold"/>
                <a:sym typeface="Poppins Bold"/>
              </a:rPr>
              <a:t>dept. of CSE</a:t>
            </a:r>
          </a:p>
          <a:p>
            <a:pPr algn="ctr">
              <a:lnSpc>
                <a:spcPts val="2520"/>
              </a:lnSpc>
            </a:pPr>
            <a:r>
              <a:rPr lang="en-US" sz="2000" b="1">
                <a:solidFill>
                  <a:srgbClr val="000000"/>
                </a:solidFill>
                <a:latin typeface="Poppins Bold"/>
                <a:ea typeface="Poppins Bold"/>
                <a:cs typeface="Poppins Bold"/>
                <a:sym typeface="Poppins Bold"/>
              </a:rPr>
              <a:t>Varendra University</a:t>
            </a:r>
          </a:p>
        </p:txBody>
      </p:sp>
      <p:grpSp>
        <p:nvGrpSpPr>
          <p:cNvPr id="20" name="Group 20"/>
          <p:cNvGrpSpPr/>
          <p:nvPr/>
        </p:nvGrpSpPr>
        <p:grpSpPr>
          <a:xfrm>
            <a:off x="16986593" y="0"/>
            <a:ext cx="1349033" cy="1709155"/>
            <a:chOff x="0" y="0"/>
            <a:chExt cx="571381" cy="723910"/>
          </a:xfrm>
        </p:grpSpPr>
        <p:sp>
          <p:nvSpPr>
            <p:cNvPr id="21" name="Freeform 21"/>
            <p:cNvSpPr/>
            <p:nvPr/>
          </p:nvSpPr>
          <p:spPr>
            <a:xfrm>
              <a:off x="0" y="0"/>
              <a:ext cx="571381" cy="723910"/>
            </a:xfrm>
            <a:custGeom>
              <a:avLst/>
              <a:gdLst/>
              <a:ahLst/>
              <a:cxnLst/>
              <a:rect l="l" t="t" r="r" b="b"/>
              <a:pathLst>
                <a:path w="571381" h="723910">
                  <a:moveTo>
                    <a:pt x="571381" y="0"/>
                  </a:moveTo>
                  <a:lnTo>
                    <a:pt x="571381" y="723910"/>
                  </a:lnTo>
                  <a:lnTo>
                    <a:pt x="285691" y="596910"/>
                  </a:lnTo>
                  <a:lnTo>
                    <a:pt x="0" y="723910"/>
                  </a:lnTo>
                  <a:lnTo>
                    <a:pt x="0" y="0"/>
                  </a:lnTo>
                  <a:lnTo>
                    <a:pt x="571381" y="0"/>
                  </a:lnTo>
                  <a:close/>
                </a:path>
              </a:pathLst>
            </a:custGeom>
            <a:solidFill>
              <a:srgbClr val="FFB703">
                <a:alpha val="83922"/>
              </a:srgbClr>
            </a:solidFill>
            <a:ln cap="sq">
              <a:noFill/>
              <a:prstDash val="dash"/>
              <a:miter/>
            </a:ln>
          </p:spPr>
        </p:sp>
        <p:sp>
          <p:nvSpPr>
            <p:cNvPr id="22" name="TextBox 22"/>
            <p:cNvSpPr txBox="1"/>
            <p:nvPr/>
          </p:nvSpPr>
          <p:spPr>
            <a:xfrm>
              <a:off x="0" y="-104775"/>
              <a:ext cx="571381" cy="701685"/>
            </a:xfrm>
            <a:prstGeom prst="rect">
              <a:avLst/>
            </a:prstGeom>
          </p:spPr>
          <p:txBody>
            <a:bodyPr lIns="127000" tIns="127000" rIns="127000" bIns="127000" rtlCol="0" anchor="ctr"/>
            <a:lstStyle/>
            <a:p>
              <a:pPr algn="ctr">
                <a:lnSpc>
                  <a:spcPts val="8122"/>
                </a:lnSpc>
              </a:pPr>
              <a:r>
                <a:rPr lang="en-US" sz="5801">
                  <a:solidFill>
                    <a:srgbClr val="000000">
                      <a:alpha val="83922"/>
                    </a:srgbClr>
                  </a:solidFill>
                  <a:latin typeface="Shrikhand"/>
                  <a:ea typeface="Shrikhand"/>
                  <a:cs typeface="Shrikhand"/>
                  <a:sym typeface="Shrikhand"/>
                </a:rPr>
                <a:t>11</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8842414" y="-437667"/>
            <a:ext cx="8975062" cy="10911929"/>
          </a:xfrm>
          <a:custGeom>
            <a:avLst/>
            <a:gdLst/>
            <a:ahLst/>
            <a:cxnLst/>
            <a:rect l="l" t="t" r="r" b="b"/>
            <a:pathLst>
              <a:path w="8975062" h="10911929">
                <a:moveTo>
                  <a:pt x="8975062" y="0"/>
                </a:moveTo>
                <a:lnTo>
                  <a:pt x="0" y="0"/>
                </a:lnTo>
                <a:lnTo>
                  <a:pt x="0" y="10911929"/>
                </a:lnTo>
                <a:lnTo>
                  <a:pt x="8975062" y="10911929"/>
                </a:lnTo>
                <a:lnTo>
                  <a:pt x="8975062"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1215124" y="-24023"/>
            <a:ext cx="12344212" cy="10608308"/>
            <a:chOff x="0" y="0"/>
            <a:chExt cx="812800" cy="698500"/>
          </a:xfrm>
        </p:grpSpPr>
        <p:sp>
          <p:nvSpPr>
            <p:cNvPr id="4" name="Freeform 4"/>
            <p:cNvSpPr/>
            <p:nvPr/>
          </p:nvSpPr>
          <p:spPr>
            <a:xfrm>
              <a:off x="0" y="0"/>
              <a:ext cx="812800" cy="698500"/>
            </a:xfrm>
            <a:custGeom>
              <a:avLst/>
              <a:gdLst/>
              <a:ahLst/>
              <a:cxnLst/>
              <a:rect l="l" t="t" r="r" b="b"/>
              <a:pathLst>
                <a:path w="812800" h="698500">
                  <a:moveTo>
                    <a:pt x="812800" y="349250"/>
                  </a:moveTo>
                  <a:lnTo>
                    <a:pt x="609600" y="698500"/>
                  </a:lnTo>
                  <a:lnTo>
                    <a:pt x="203200" y="698500"/>
                  </a:lnTo>
                  <a:lnTo>
                    <a:pt x="0" y="349250"/>
                  </a:lnTo>
                  <a:lnTo>
                    <a:pt x="203200" y="0"/>
                  </a:lnTo>
                  <a:lnTo>
                    <a:pt x="609600" y="0"/>
                  </a:lnTo>
                  <a:lnTo>
                    <a:pt x="812800" y="349250"/>
                  </a:lnTo>
                  <a:close/>
                </a:path>
              </a:pathLst>
            </a:custGeom>
            <a:blipFill>
              <a:blip r:embed="rId4"/>
              <a:stretch>
                <a:fillRect t="-37163" b="-37163"/>
              </a:stretch>
            </a:blipFill>
          </p:spPr>
        </p:sp>
      </p:grpSp>
      <p:grpSp>
        <p:nvGrpSpPr>
          <p:cNvPr id="5" name="Group 5"/>
          <p:cNvGrpSpPr/>
          <p:nvPr/>
        </p:nvGrpSpPr>
        <p:grpSpPr>
          <a:xfrm>
            <a:off x="-544946" y="5485456"/>
            <a:ext cx="9387360" cy="584390"/>
            <a:chOff x="0" y="0"/>
            <a:chExt cx="5404299" cy="336433"/>
          </a:xfrm>
        </p:grpSpPr>
        <p:sp>
          <p:nvSpPr>
            <p:cNvPr id="6" name="Freeform 6"/>
            <p:cNvSpPr/>
            <p:nvPr/>
          </p:nvSpPr>
          <p:spPr>
            <a:xfrm>
              <a:off x="0" y="0"/>
              <a:ext cx="5404299" cy="336433"/>
            </a:xfrm>
            <a:custGeom>
              <a:avLst/>
              <a:gdLst/>
              <a:ahLst/>
              <a:cxnLst/>
              <a:rect l="l" t="t" r="r" b="b"/>
              <a:pathLst>
                <a:path w="5404299" h="336433">
                  <a:moveTo>
                    <a:pt x="5201099" y="0"/>
                  </a:moveTo>
                  <a:lnTo>
                    <a:pt x="0" y="0"/>
                  </a:lnTo>
                  <a:lnTo>
                    <a:pt x="203200" y="336433"/>
                  </a:lnTo>
                  <a:lnTo>
                    <a:pt x="5404299" y="336433"/>
                  </a:lnTo>
                  <a:lnTo>
                    <a:pt x="5201099" y="0"/>
                  </a:lnTo>
                  <a:close/>
                </a:path>
              </a:pathLst>
            </a:custGeom>
            <a:solidFill>
              <a:srgbClr val="FFB703"/>
            </a:solidFill>
          </p:spPr>
        </p:sp>
        <p:sp>
          <p:nvSpPr>
            <p:cNvPr id="7" name="TextBox 7"/>
            <p:cNvSpPr txBox="1"/>
            <p:nvPr/>
          </p:nvSpPr>
          <p:spPr>
            <a:xfrm>
              <a:off x="101600" y="-38100"/>
              <a:ext cx="5201099" cy="374533"/>
            </a:xfrm>
            <a:prstGeom prst="rect">
              <a:avLst/>
            </a:prstGeom>
          </p:spPr>
          <p:txBody>
            <a:bodyPr lIns="50800" tIns="50800" rIns="50800" bIns="50800" rtlCol="0" anchor="ctr"/>
            <a:lstStyle/>
            <a:p>
              <a:pPr algn="ctr">
                <a:lnSpc>
                  <a:spcPts val="2659"/>
                </a:lnSpc>
                <a:spcBef>
                  <a:spcPct val="0"/>
                </a:spcBef>
              </a:pPr>
              <a:endParaRPr/>
            </a:p>
          </p:txBody>
        </p:sp>
      </p:grpSp>
      <p:sp>
        <p:nvSpPr>
          <p:cNvPr id="8" name="AutoShape 8"/>
          <p:cNvSpPr/>
          <p:nvPr/>
        </p:nvSpPr>
        <p:spPr>
          <a:xfrm flipV="1">
            <a:off x="10396620" y="-491094"/>
            <a:ext cx="3260033" cy="5614389"/>
          </a:xfrm>
          <a:prstGeom prst="line">
            <a:avLst/>
          </a:prstGeom>
          <a:ln w="114300" cap="rnd">
            <a:solidFill>
              <a:srgbClr val="FFB703"/>
            </a:solidFill>
            <a:prstDash val="solid"/>
            <a:headEnd type="none" w="sm" len="sm"/>
            <a:tailEnd type="none" w="sm" len="sm"/>
          </a:ln>
        </p:spPr>
      </p:sp>
      <p:sp>
        <p:nvSpPr>
          <p:cNvPr id="9" name="AutoShape 9"/>
          <p:cNvSpPr/>
          <p:nvPr/>
        </p:nvSpPr>
        <p:spPr>
          <a:xfrm flipV="1">
            <a:off x="10232355" y="-548367"/>
            <a:ext cx="3197417" cy="5538089"/>
          </a:xfrm>
          <a:prstGeom prst="line">
            <a:avLst/>
          </a:prstGeom>
          <a:ln w="114300" cap="rnd">
            <a:solidFill>
              <a:srgbClr val="FFB703"/>
            </a:solidFill>
            <a:prstDash val="solid"/>
            <a:headEnd type="none" w="sm" len="sm"/>
            <a:tailEnd type="none" w="sm" len="sm"/>
          </a:ln>
        </p:spPr>
      </p:sp>
      <p:sp>
        <p:nvSpPr>
          <p:cNvPr id="10" name="TextBox 10"/>
          <p:cNvSpPr txBox="1"/>
          <p:nvPr/>
        </p:nvSpPr>
        <p:spPr>
          <a:xfrm>
            <a:off x="1045701" y="2907188"/>
            <a:ext cx="9089136" cy="2372943"/>
          </a:xfrm>
          <a:prstGeom prst="rect">
            <a:avLst/>
          </a:prstGeom>
        </p:spPr>
        <p:txBody>
          <a:bodyPr lIns="0" tIns="0" rIns="0" bIns="0" rtlCol="0" anchor="t">
            <a:spAutoFit/>
          </a:bodyPr>
          <a:lstStyle/>
          <a:p>
            <a:pPr algn="just">
              <a:lnSpc>
                <a:spcPts val="3222"/>
              </a:lnSpc>
            </a:pPr>
            <a:r>
              <a:rPr lang="en-US" sz="2302">
                <a:solidFill>
                  <a:srgbClr val="000000"/>
                </a:solidFill>
                <a:latin typeface="Poppins"/>
                <a:ea typeface="Poppins"/>
                <a:cs typeface="Poppins"/>
                <a:sym typeface="Poppins"/>
              </a:rPr>
              <a:t>To explain how Cloud and IoT technologies communicate using the OSI model.</a:t>
            </a:r>
          </a:p>
          <a:p>
            <a:pPr algn="just">
              <a:lnSpc>
                <a:spcPts val="3222"/>
              </a:lnSpc>
            </a:pPr>
            <a:r>
              <a:rPr lang="en-US" sz="2302">
                <a:solidFill>
                  <a:srgbClr val="000000"/>
                </a:solidFill>
                <a:latin typeface="Poppins"/>
                <a:ea typeface="Poppins"/>
                <a:cs typeface="Poppins"/>
                <a:sym typeface="Poppins"/>
              </a:rPr>
              <a:t>To understand how each OSI layer supports data transfer between devices and</a:t>
            </a:r>
          </a:p>
          <a:p>
            <a:pPr algn="just">
              <a:lnSpc>
                <a:spcPts val="3222"/>
              </a:lnSpc>
            </a:pPr>
            <a:r>
              <a:rPr lang="en-US" sz="2302">
                <a:solidFill>
                  <a:srgbClr val="000000"/>
                </a:solidFill>
                <a:latin typeface="Poppins"/>
                <a:ea typeface="Poppins"/>
                <a:cs typeface="Poppins"/>
                <a:sym typeface="Poppins"/>
              </a:rPr>
              <a:t>cloud platforms.</a:t>
            </a:r>
          </a:p>
          <a:p>
            <a:pPr algn="just">
              <a:lnSpc>
                <a:spcPts val="2942"/>
              </a:lnSpc>
            </a:pPr>
            <a:endParaRPr lang="en-US" sz="2302">
              <a:solidFill>
                <a:srgbClr val="000000"/>
              </a:solidFill>
              <a:latin typeface="Poppins"/>
              <a:ea typeface="Poppins"/>
              <a:cs typeface="Poppins"/>
              <a:sym typeface="Poppins"/>
            </a:endParaRPr>
          </a:p>
        </p:txBody>
      </p:sp>
      <p:sp>
        <p:nvSpPr>
          <p:cNvPr id="11" name="TextBox 11"/>
          <p:cNvSpPr txBox="1"/>
          <p:nvPr/>
        </p:nvSpPr>
        <p:spPr>
          <a:xfrm>
            <a:off x="1020553" y="1132551"/>
            <a:ext cx="11314035" cy="785937"/>
          </a:xfrm>
          <a:prstGeom prst="rect">
            <a:avLst/>
          </a:prstGeom>
        </p:spPr>
        <p:txBody>
          <a:bodyPr lIns="0" tIns="0" rIns="0" bIns="0" rtlCol="0" anchor="t">
            <a:spAutoFit/>
          </a:bodyPr>
          <a:lstStyle/>
          <a:p>
            <a:pPr algn="l">
              <a:lnSpc>
                <a:spcPts val="5622"/>
              </a:lnSpc>
              <a:spcBef>
                <a:spcPct val="0"/>
              </a:spcBef>
            </a:pPr>
            <a:r>
              <a:rPr lang="en-US" sz="5110" b="1">
                <a:solidFill>
                  <a:srgbClr val="000000"/>
                </a:solidFill>
                <a:latin typeface="Poppins Bold"/>
                <a:ea typeface="Poppins Bold"/>
                <a:cs typeface="Poppins Bold"/>
                <a:sym typeface="Poppins Bold"/>
              </a:rPr>
              <a:t>OBJECTIVE AND MOTIVATION</a:t>
            </a:r>
          </a:p>
        </p:txBody>
      </p:sp>
      <p:sp>
        <p:nvSpPr>
          <p:cNvPr id="12" name="TextBox 12"/>
          <p:cNvSpPr txBox="1"/>
          <p:nvPr/>
        </p:nvSpPr>
        <p:spPr>
          <a:xfrm>
            <a:off x="1045701" y="5601866"/>
            <a:ext cx="7454727" cy="342045"/>
          </a:xfrm>
          <a:prstGeom prst="rect">
            <a:avLst/>
          </a:prstGeom>
        </p:spPr>
        <p:txBody>
          <a:bodyPr lIns="0" tIns="0" rIns="0" bIns="0" rtlCol="0" anchor="t">
            <a:spAutoFit/>
          </a:bodyPr>
          <a:lstStyle/>
          <a:p>
            <a:pPr algn="l">
              <a:lnSpc>
                <a:spcPts val="2400"/>
              </a:lnSpc>
              <a:spcBef>
                <a:spcPct val="0"/>
              </a:spcBef>
            </a:pPr>
            <a:r>
              <a:rPr lang="en-US" sz="2182" b="1">
                <a:solidFill>
                  <a:srgbClr val="000000"/>
                </a:solidFill>
                <a:latin typeface="Poppins Bold"/>
                <a:ea typeface="Poppins Bold"/>
                <a:cs typeface="Poppins Bold"/>
                <a:sym typeface="Poppins Bold"/>
              </a:rPr>
              <a:t>Motivation:</a:t>
            </a:r>
          </a:p>
        </p:txBody>
      </p:sp>
      <p:sp>
        <p:nvSpPr>
          <p:cNvPr id="13" name="TextBox 13"/>
          <p:cNvSpPr txBox="1"/>
          <p:nvPr/>
        </p:nvSpPr>
        <p:spPr>
          <a:xfrm>
            <a:off x="1045701" y="6357658"/>
            <a:ext cx="8685405" cy="1198828"/>
          </a:xfrm>
          <a:prstGeom prst="rect">
            <a:avLst/>
          </a:prstGeom>
        </p:spPr>
        <p:txBody>
          <a:bodyPr lIns="0" tIns="0" rIns="0" bIns="0" rtlCol="0" anchor="t">
            <a:spAutoFit/>
          </a:bodyPr>
          <a:lstStyle/>
          <a:p>
            <a:pPr algn="just">
              <a:lnSpc>
                <a:spcPts val="3222"/>
              </a:lnSpc>
            </a:pPr>
            <a:r>
              <a:rPr lang="en-US" sz="2302">
                <a:solidFill>
                  <a:srgbClr val="000000"/>
                </a:solidFill>
                <a:latin typeface="Poppins"/>
                <a:ea typeface="Poppins"/>
                <a:cs typeface="Poppins"/>
                <a:sym typeface="Poppins"/>
              </a:rPr>
              <a:t>IoT and Cloud are the backbone of modern smart systems.</a:t>
            </a:r>
          </a:p>
          <a:p>
            <a:pPr algn="just">
              <a:lnSpc>
                <a:spcPts val="3222"/>
              </a:lnSpc>
            </a:pPr>
            <a:r>
              <a:rPr lang="en-US" sz="2302">
                <a:solidFill>
                  <a:srgbClr val="000000"/>
                </a:solidFill>
                <a:latin typeface="Poppins"/>
                <a:ea typeface="Poppins"/>
                <a:cs typeface="Poppins"/>
                <a:sym typeface="Poppins"/>
              </a:rPr>
              <a:t>Understanding their communication helps design secure, efficient networks.</a:t>
            </a:r>
          </a:p>
        </p:txBody>
      </p:sp>
      <p:grpSp>
        <p:nvGrpSpPr>
          <p:cNvPr id="14" name="Group 14"/>
          <p:cNvGrpSpPr/>
          <p:nvPr/>
        </p:nvGrpSpPr>
        <p:grpSpPr>
          <a:xfrm>
            <a:off x="-886932" y="2147088"/>
            <a:ext cx="9387360" cy="584390"/>
            <a:chOff x="0" y="0"/>
            <a:chExt cx="5404299" cy="336433"/>
          </a:xfrm>
        </p:grpSpPr>
        <p:sp>
          <p:nvSpPr>
            <p:cNvPr id="15" name="Freeform 15"/>
            <p:cNvSpPr/>
            <p:nvPr/>
          </p:nvSpPr>
          <p:spPr>
            <a:xfrm>
              <a:off x="0" y="0"/>
              <a:ext cx="5404299" cy="336433"/>
            </a:xfrm>
            <a:custGeom>
              <a:avLst/>
              <a:gdLst/>
              <a:ahLst/>
              <a:cxnLst/>
              <a:rect l="l" t="t" r="r" b="b"/>
              <a:pathLst>
                <a:path w="5404299" h="336433">
                  <a:moveTo>
                    <a:pt x="5201099" y="0"/>
                  </a:moveTo>
                  <a:lnTo>
                    <a:pt x="0" y="0"/>
                  </a:lnTo>
                  <a:lnTo>
                    <a:pt x="203200" y="336433"/>
                  </a:lnTo>
                  <a:lnTo>
                    <a:pt x="5404299" y="336433"/>
                  </a:lnTo>
                  <a:lnTo>
                    <a:pt x="5201099" y="0"/>
                  </a:lnTo>
                  <a:close/>
                </a:path>
              </a:pathLst>
            </a:custGeom>
            <a:solidFill>
              <a:srgbClr val="FFB703"/>
            </a:solidFill>
          </p:spPr>
        </p:sp>
        <p:sp>
          <p:nvSpPr>
            <p:cNvPr id="16" name="TextBox 16"/>
            <p:cNvSpPr txBox="1"/>
            <p:nvPr/>
          </p:nvSpPr>
          <p:spPr>
            <a:xfrm>
              <a:off x="101600" y="-38100"/>
              <a:ext cx="5201099" cy="374533"/>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020553" y="2263497"/>
            <a:ext cx="7454727" cy="646845"/>
          </a:xfrm>
          <a:prstGeom prst="rect">
            <a:avLst/>
          </a:prstGeom>
        </p:spPr>
        <p:txBody>
          <a:bodyPr lIns="0" tIns="0" rIns="0" bIns="0" rtlCol="0" anchor="t">
            <a:spAutoFit/>
          </a:bodyPr>
          <a:lstStyle/>
          <a:p>
            <a:pPr algn="l">
              <a:lnSpc>
                <a:spcPts val="2400"/>
              </a:lnSpc>
            </a:pPr>
            <a:r>
              <a:rPr lang="en-US" sz="2182" b="1">
                <a:solidFill>
                  <a:srgbClr val="000000"/>
                </a:solidFill>
                <a:latin typeface="Poppins Bold"/>
                <a:ea typeface="Poppins Bold"/>
                <a:cs typeface="Poppins Bold"/>
                <a:sym typeface="Poppins Bold"/>
              </a:rPr>
              <a:t>Objective:</a:t>
            </a:r>
          </a:p>
          <a:p>
            <a:pPr algn="l">
              <a:lnSpc>
                <a:spcPts val="2400"/>
              </a:lnSpc>
              <a:spcBef>
                <a:spcPct val="0"/>
              </a:spcBef>
            </a:pPr>
            <a:endParaRPr lang="en-US" sz="2182" b="1">
              <a:solidFill>
                <a:srgbClr val="000000"/>
              </a:solidFill>
              <a:latin typeface="Poppins Bold"/>
              <a:ea typeface="Poppins Bold"/>
              <a:cs typeface="Poppins Bold"/>
              <a:sym typeface="Poppins Bold"/>
            </a:endParaRPr>
          </a:p>
        </p:txBody>
      </p:sp>
      <p:grpSp>
        <p:nvGrpSpPr>
          <p:cNvPr id="18" name="Group 18"/>
          <p:cNvGrpSpPr/>
          <p:nvPr/>
        </p:nvGrpSpPr>
        <p:grpSpPr>
          <a:xfrm>
            <a:off x="16938967" y="0"/>
            <a:ext cx="1349033" cy="1709155"/>
            <a:chOff x="0" y="0"/>
            <a:chExt cx="571381" cy="723910"/>
          </a:xfrm>
        </p:grpSpPr>
        <p:sp>
          <p:nvSpPr>
            <p:cNvPr id="19" name="Freeform 19"/>
            <p:cNvSpPr/>
            <p:nvPr/>
          </p:nvSpPr>
          <p:spPr>
            <a:xfrm>
              <a:off x="0" y="0"/>
              <a:ext cx="571381" cy="723910"/>
            </a:xfrm>
            <a:custGeom>
              <a:avLst/>
              <a:gdLst/>
              <a:ahLst/>
              <a:cxnLst/>
              <a:rect l="l" t="t" r="r" b="b"/>
              <a:pathLst>
                <a:path w="571381" h="723910">
                  <a:moveTo>
                    <a:pt x="571381" y="0"/>
                  </a:moveTo>
                  <a:lnTo>
                    <a:pt x="571381" y="723910"/>
                  </a:lnTo>
                  <a:lnTo>
                    <a:pt x="285691" y="596910"/>
                  </a:lnTo>
                  <a:lnTo>
                    <a:pt x="0" y="723910"/>
                  </a:lnTo>
                  <a:lnTo>
                    <a:pt x="0" y="0"/>
                  </a:lnTo>
                  <a:lnTo>
                    <a:pt x="571381" y="0"/>
                  </a:lnTo>
                  <a:close/>
                </a:path>
              </a:pathLst>
            </a:custGeom>
            <a:solidFill>
              <a:srgbClr val="FFFFFF">
                <a:alpha val="67843"/>
              </a:srgbClr>
            </a:solidFill>
            <a:ln cap="sq">
              <a:noFill/>
              <a:prstDash val="dash"/>
              <a:miter/>
            </a:ln>
          </p:spPr>
        </p:sp>
        <p:sp>
          <p:nvSpPr>
            <p:cNvPr id="20" name="TextBox 20"/>
            <p:cNvSpPr txBox="1"/>
            <p:nvPr/>
          </p:nvSpPr>
          <p:spPr>
            <a:xfrm>
              <a:off x="0" y="-104775"/>
              <a:ext cx="571381" cy="701685"/>
            </a:xfrm>
            <a:prstGeom prst="rect">
              <a:avLst/>
            </a:prstGeom>
          </p:spPr>
          <p:txBody>
            <a:bodyPr lIns="127000" tIns="127000" rIns="127000" bIns="127000" rtlCol="0" anchor="ctr"/>
            <a:lstStyle/>
            <a:p>
              <a:pPr algn="ctr">
                <a:lnSpc>
                  <a:spcPts val="8122"/>
                </a:lnSpc>
              </a:pPr>
              <a:r>
                <a:rPr lang="en-US" sz="5801">
                  <a:solidFill>
                    <a:srgbClr val="000000">
                      <a:alpha val="67843"/>
                    </a:srgbClr>
                  </a:solidFill>
                  <a:latin typeface="Shrikhand"/>
                  <a:ea typeface="Shrikhand"/>
                  <a:cs typeface="Shrikhand"/>
                  <a:sym typeface="Shrikhand"/>
                </a:rPr>
                <a:t>02</a:t>
              </a: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6240" y="1923771"/>
            <a:ext cx="12470266" cy="1065272"/>
            <a:chOff x="0" y="0"/>
            <a:chExt cx="4396630" cy="375582"/>
          </a:xfrm>
        </p:grpSpPr>
        <p:sp>
          <p:nvSpPr>
            <p:cNvPr id="3" name="Freeform 3"/>
            <p:cNvSpPr/>
            <p:nvPr/>
          </p:nvSpPr>
          <p:spPr>
            <a:xfrm>
              <a:off x="0" y="0"/>
              <a:ext cx="4396630" cy="375582"/>
            </a:xfrm>
            <a:custGeom>
              <a:avLst/>
              <a:gdLst/>
              <a:ahLst/>
              <a:cxnLst/>
              <a:rect l="l" t="t" r="r" b="b"/>
              <a:pathLst>
                <a:path w="4396630" h="375582">
                  <a:moveTo>
                    <a:pt x="203200" y="0"/>
                  </a:moveTo>
                  <a:lnTo>
                    <a:pt x="4396630" y="0"/>
                  </a:lnTo>
                  <a:lnTo>
                    <a:pt x="4193430" y="375582"/>
                  </a:lnTo>
                  <a:lnTo>
                    <a:pt x="0" y="375582"/>
                  </a:lnTo>
                  <a:lnTo>
                    <a:pt x="203200" y="0"/>
                  </a:lnTo>
                  <a:close/>
                </a:path>
              </a:pathLst>
            </a:custGeom>
            <a:solidFill>
              <a:srgbClr val="FFB703"/>
            </a:solidFill>
          </p:spPr>
        </p:sp>
        <p:sp>
          <p:nvSpPr>
            <p:cNvPr id="4" name="TextBox 4"/>
            <p:cNvSpPr txBox="1"/>
            <p:nvPr/>
          </p:nvSpPr>
          <p:spPr>
            <a:xfrm>
              <a:off x="101600" y="-38100"/>
              <a:ext cx="4193430" cy="413682"/>
            </a:xfrm>
            <a:prstGeom prst="rect">
              <a:avLst/>
            </a:prstGeom>
          </p:spPr>
          <p:txBody>
            <a:bodyPr lIns="50800" tIns="50800" rIns="50800" bIns="50800" rtlCol="0" anchor="ctr"/>
            <a:lstStyle/>
            <a:p>
              <a:pPr algn="ctr">
                <a:lnSpc>
                  <a:spcPts val="2514"/>
                </a:lnSpc>
              </a:pPr>
              <a:endParaRPr/>
            </a:p>
          </p:txBody>
        </p:sp>
      </p:grpSp>
      <p:sp>
        <p:nvSpPr>
          <p:cNvPr id="5" name="Freeform 5"/>
          <p:cNvSpPr/>
          <p:nvPr/>
        </p:nvSpPr>
        <p:spPr>
          <a:xfrm>
            <a:off x="6043046" y="5747878"/>
            <a:ext cx="791422" cy="644020"/>
          </a:xfrm>
          <a:custGeom>
            <a:avLst/>
            <a:gdLst/>
            <a:ahLst/>
            <a:cxnLst/>
            <a:rect l="l" t="t" r="r" b="b"/>
            <a:pathLst>
              <a:path w="791422" h="644020">
                <a:moveTo>
                  <a:pt x="0" y="0"/>
                </a:moveTo>
                <a:lnTo>
                  <a:pt x="791423" y="0"/>
                </a:lnTo>
                <a:lnTo>
                  <a:pt x="791423" y="644020"/>
                </a:lnTo>
                <a:lnTo>
                  <a:pt x="0" y="644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988415" y="3812120"/>
            <a:ext cx="791422" cy="644020"/>
          </a:xfrm>
          <a:custGeom>
            <a:avLst/>
            <a:gdLst/>
            <a:ahLst/>
            <a:cxnLst/>
            <a:rect l="l" t="t" r="r" b="b"/>
            <a:pathLst>
              <a:path w="791422" h="644020">
                <a:moveTo>
                  <a:pt x="0" y="0"/>
                </a:moveTo>
                <a:lnTo>
                  <a:pt x="791423" y="0"/>
                </a:lnTo>
                <a:lnTo>
                  <a:pt x="791423" y="644020"/>
                </a:lnTo>
                <a:lnTo>
                  <a:pt x="0" y="644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8350950"/>
            <a:ext cx="791422" cy="644020"/>
          </a:xfrm>
          <a:custGeom>
            <a:avLst/>
            <a:gdLst/>
            <a:ahLst/>
            <a:cxnLst/>
            <a:rect l="l" t="t" r="r" b="b"/>
            <a:pathLst>
              <a:path w="791422" h="644020">
                <a:moveTo>
                  <a:pt x="0" y="0"/>
                </a:moveTo>
                <a:lnTo>
                  <a:pt x="791422" y="0"/>
                </a:lnTo>
                <a:lnTo>
                  <a:pt x="791422" y="644020"/>
                </a:lnTo>
                <a:lnTo>
                  <a:pt x="0" y="644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844047" y="-495300"/>
            <a:ext cx="7315200" cy="1524000"/>
          </a:xfrm>
          <a:custGeom>
            <a:avLst/>
            <a:gdLst/>
            <a:ahLst/>
            <a:cxnLst/>
            <a:rect l="l" t="t" r="r" b="b"/>
            <a:pathLst>
              <a:path w="7315200" h="1524000">
                <a:moveTo>
                  <a:pt x="0" y="0"/>
                </a:moveTo>
                <a:lnTo>
                  <a:pt x="7315200" y="0"/>
                </a:lnTo>
                <a:lnTo>
                  <a:pt x="7315200" y="1524000"/>
                </a:lnTo>
                <a:lnTo>
                  <a:pt x="0" y="152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flipV="1">
            <a:off x="11809963" y="9239529"/>
            <a:ext cx="7315200" cy="1524000"/>
          </a:xfrm>
          <a:custGeom>
            <a:avLst/>
            <a:gdLst/>
            <a:ahLst/>
            <a:cxnLst/>
            <a:rect l="l" t="t" r="r" b="b"/>
            <a:pathLst>
              <a:path w="7315200" h="1524000">
                <a:moveTo>
                  <a:pt x="7315200" y="1524000"/>
                </a:moveTo>
                <a:lnTo>
                  <a:pt x="0" y="1524000"/>
                </a:lnTo>
                <a:lnTo>
                  <a:pt x="0" y="0"/>
                </a:lnTo>
                <a:lnTo>
                  <a:pt x="7315200" y="0"/>
                </a:lnTo>
                <a:lnTo>
                  <a:pt x="7315200" y="15240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6222587" y="5884953"/>
            <a:ext cx="394241" cy="369870"/>
          </a:xfrm>
          <a:custGeom>
            <a:avLst/>
            <a:gdLst/>
            <a:ahLst/>
            <a:cxnLst/>
            <a:rect l="l" t="t" r="r" b="b"/>
            <a:pathLst>
              <a:path w="394241" h="369870">
                <a:moveTo>
                  <a:pt x="0" y="0"/>
                </a:moveTo>
                <a:lnTo>
                  <a:pt x="394241" y="0"/>
                </a:lnTo>
                <a:lnTo>
                  <a:pt x="394241" y="369870"/>
                </a:lnTo>
                <a:lnTo>
                  <a:pt x="0" y="369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028700" y="2157193"/>
            <a:ext cx="11284127" cy="831850"/>
          </a:xfrm>
          <a:prstGeom prst="rect">
            <a:avLst/>
          </a:prstGeom>
        </p:spPr>
        <p:txBody>
          <a:bodyPr lIns="0" tIns="0" rIns="0" bIns="0" rtlCol="0" anchor="t">
            <a:spAutoFit/>
          </a:bodyPr>
          <a:lstStyle/>
          <a:p>
            <a:pPr algn="l">
              <a:lnSpc>
                <a:spcPts val="6049"/>
              </a:lnSpc>
              <a:spcBef>
                <a:spcPct val="0"/>
              </a:spcBef>
            </a:pPr>
            <a:r>
              <a:rPr lang="en-US" sz="5499" b="1">
                <a:solidFill>
                  <a:srgbClr val="000000"/>
                </a:solidFill>
                <a:latin typeface="Poppins Bold"/>
                <a:ea typeface="Poppins Bold"/>
                <a:cs typeface="Poppins Bold"/>
                <a:sym typeface="Poppins Bold"/>
              </a:rPr>
              <a:t>WHAT IS THE OSI MODEL?</a:t>
            </a:r>
          </a:p>
        </p:txBody>
      </p:sp>
      <p:sp>
        <p:nvSpPr>
          <p:cNvPr id="12" name="TextBox 12"/>
          <p:cNvSpPr txBox="1"/>
          <p:nvPr/>
        </p:nvSpPr>
        <p:spPr>
          <a:xfrm>
            <a:off x="6778409" y="3471531"/>
            <a:ext cx="8689154" cy="1948128"/>
          </a:xfrm>
          <a:prstGeom prst="rect">
            <a:avLst/>
          </a:prstGeom>
        </p:spPr>
        <p:txBody>
          <a:bodyPr lIns="0" tIns="0" rIns="0" bIns="0" rtlCol="0" anchor="t">
            <a:spAutoFit/>
          </a:bodyPr>
          <a:lstStyle/>
          <a:p>
            <a:pPr algn="just">
              <a:lnSpc>
                <a:spcPts val="4062"/>
              </a:lnSpc>
            </a:pPr>
            <a:r>
              <a:rPr lang="en-US" sz="2902" b="1">
                <a:solidFill>
                  <a:srgbClr val="000000"/>
                </a:solidFill>
                <a:latin typeface="Poppins Bold"/>
                <a:ea typeface="Poppins Bold"/>
                <a:cs typeface="Poppins Bold"/>
                <a:sym typeface="Poppins Bold"/>
              </a:rPr>
              <a:t>Definition:</a:t>
            </a:r>
          </a:p>
          <a:p>
            <a:pPr marL="583370" lvl="1" indent="-291685" algn="just">
              <a:lnSpc>
                <a:spcPts val="3782"/>
              </a:lnSpc>
              <a:buFont typeface="Arial"/>
              <a:buChar char="•"/>
            </a:pPr>
            <a:r>
              <a:rPr lang="en-US" sz="2702">
                <a:solidFill>
                  <a:srgbClr val="000000"/>
                </a:solidFill>
                <a:latin typeface="Poppins"/>
                <a:ea typeface="Poppins"/>
                <a:cs typeface="Poppins"/>
                <a:sym typeface="Poppins"/>
              </a:rPr>
              <a:t>OSI (Open Systems Interconnection) Model is a 7-layer framework describing how data travels through a network</a:t>
            </a:r>
          </a:p>
        </p:txBody>
      </p:sp>
      <p:sp>
        <p:nvSpPr>
          <p:cNvPr id="13" name="TextBox 13"/>
          <p:cNvSpPr txBox="1"/>
          <p:nvPr/>
        </p:nvSpPr>
        <p:spPr>
          <a:xfrm>
            <a:off x="6912586" y="5845918"/>
            <a:ext cx="2002456" cy="780201"/>
          </a:xfrm>
          <a:prstGeom prst="rect">
            <a:avLst/>
          </a:prstGeom>
        </p:spPr>
        <p:txBody>
          <a:bodyPr lIns="0" tIns="0" rIns="0" bIns="0" rtlCol="0" anchor="t">
            <a:spAutoFit/>
          </a:bodyPr>
          <a:lstStyle/>
          <a:p>
            <a:pPr algn="l">
              <a:lnSpc>
                <a:spcPts val="3074"/>
              </a:lnSpc>
            </a:pPr>
            <a:r>
              <a:rPr lang="en-US" sz="2195" b="1">
                <a:solidFill>
                  <a:srgbClr val="000000"/>
                </a:solidFill>
                <a:latin typeface="Poppins Bold"/>
                <a:ea typeface="Poppins Bold"/>
                <a:cs typeface="Poppins Bold"/>
                <a:sym typeface="Poppins Bold"/>
              </a:rPr>
              <a:t>Purpose:</a:t>
            </a:r>
          </a:p>
          <a:p>
            <a:pPr algn="l">
              <a:lnSpc>
                <a:spcPts val="3074"/>
              </a:lnSpc>
            </a:pPr>
            <a:endParaRPr lang="en-US" sz="2195" b="1">
              <a:solidFill>
                <a:srgbClr val="000000"/>
              </a:solidFill>
              <a:latin typeface="Poppins Bold"/>
              <a:ea typeface="Poppins Bold"/>
              <a:cs typeface="Poppins Bold"/>
              <a:sym typeface="Poppins Bold"/>
            </a:endParaRPr>
          </a:p>
        </p:txBody>
      </p:sp>
      <p:sp>
        <p:nvSpPr>
          <p:cNvPr id="14" name="TextBox 14"/>
          <p:cNvSpPr txBox="1"/>
          <p:nvPr/>
        </p:nvSpPr>
        <p:spPr>
          <a:xfrm>
            <a:off x="6912586" y="6315698"/>
            <a:ext cx="8725587" cy="960068"/>
          </a:xfrm>
          <a:prstGeom prst="rect">
            <a:avLst/>
          </a:prstGeom>
        </p:spPr>
        <p:txBody>
          <a:bodyPr lIns="0" tIns="0" rIns="0" bIns="0" rtlCol="0" anchor="t">
            <a:spAutoFit/>
          </a:bodyPr>
          <a:lstStyle/>
          <a:p>
            <a:pPr marL="583370" lvl="1" indent="-291685" algn="l">
              <a:lnSpc>
                <a:spcPts val="3782"/>
              </a:lnSpc>
              <a:buFont typeface="Arial"/>
              <a:buChar char="•"/>
            </a:pPr>
            <a:r>
              <a:rPr lang="en-US" sz="2702">
                <a:solidFill>
                  <a:srgbClr val="000000"/>
                </a:solidFill>
                <a:latin typeface="Poppins"/>
                <a:ea typeface="Poppins"/>
                <a:cs typeface="Poppins"/>
                <a:sym typeface="Poppins"/>
              </a:rPr>
              <a:t>Standardizes communication between different systems.</a:t>
            </a:r>
          </a:p>
        </p:txBody>
      </p:sp>
      <p:sp>
        <p:nvSpPr>
          <p:cNvPr id="15" name="TextBox 15"/>
          <p:cNvSpPr txBox="1"/>
          <p:nvPr/>
        </p:nvSpPr>
        <p:spPr>
          <a:xfrm>
            <a:off x="1857955" y="3910160"/>
            <a:ext cx="2238021" cy="780201"/>
          </a:xfrm>
          <a:prstGeom prst="rect">
            <a:avLst/>
          </a:prstGeom>
        </p:spPr>
        <p:txBody>
          <a:bodyPr lIns="0" tIns="0" rIns="0" bIns="0" rtlCol="0" anchor="t">
            <a:spAutoFit/>
          </a:bodyPr>
          <a:lstStyle/>
          <a:p>
            <a:pPr algn="l">
              <a:lnSpc>
                <a:spcPts val="3074"/>
              </a:lnSpc>
            </a:pPr>
            <a:r>
              <a:rPr lang="en-US" sz="2195" b="1">
                <a:solidFill>
                  <a:srgbClr val="000000"/>
                </a:solidFill>
                <a:latin typeface="Poppins Bold"/>
                <a:ea typeface="Poppins Bold"/>
                <a:cs typeface="Poppins Bold"/>
                <a:sym typeface="Poppins Bold"/>
              </a:rPr>
              <a:t>Layers:</a:t>
            </a:r>
          </a:p>
          <a:p>
            <a:pPr algn="l">
              <a:lnSpc>
                <a:spcPts val="3074"/>
              </a:lnSpc>
            </a:pPr>
            <a:endParaRPr lang="en-US" sz="2195" b="1">
              <a:solidFill>
                <a:srgbClr val="000000"/>
              </a:solidFill>
              <a:latin typeface="Poppins Bold"/>
              <a:ea typeface="Poppins Bold"/>
              <a:cs typeface="Poppins Bold"/>
              <a:sym typeface="Poppins Bold"/>
            </a:endParaRPr>
          </a:p>
        </p:txBody>
      </p:sp>
      <p:sp>
        <p:nvSpPr>
          <p:cNvPr id="16" name="TextBox 16"/>
          <p:cNvSpPr txBox="1"/>
          <p:nvPr/>
        </p:nvSpPr>
        <p:spPr>
          <a:xfrm>
            <a:off x="1779838" y="4504807"/>
            <a:ext cx="5218071" cy="3341318"/>
          </a:xfrm>
          <a:prstGeom prst="rect">
            <a:avLst/>
          </a:prstGeom>
        </p:spPr>
        <p:txBody>
          <a:bodyPr lIns="0" tIns="0" rIns="0" bIns="0" rtlCol="0" anchor="t">
            <a:spAutoFit/>
          </a:bodyPr>
          <a:lstStyle/>
          <a:p>
            <a:pPr marL="583370" lvl="1" indent="-291685" algn="l">
              <a:lnSpc>
                <a:spcPts val="3782"/>
              </a:lnSpc>
              <a:buFont typeface="Arial"/>
              <a:buChar char="•"/>
            </a:pPr>
            <a:r>
              <a:rPr lang="en-US" sz="2702">
                <a:solidFill>
                  <a:srgbClr val="000000"/>
                </a:solidFill>
                <a:latin typeface="Poppins"/>
                <a:ea typeface="Poppins"/>
                <a:cs typeface="Poppins"/>
                <a:sym typeface="Poppins"/>
              </a:rPr>
              <a:t>Physical </a:t>
            </a:r>
          </a:p>
          <a:p>
            <a:pPr marL="583370" lvl="1" indent="-291685" algn="l">
              <a:lnSpc>
                <a:spcPts val="3782"/>
              </a:lnSpc>
              <a:buFont typeface="Arial"/>
              <a:buChar char="•"/>
            </a:pPr>
            <a:r>
              <a:rPr lang="en-US" sz="2702">
                <a:solidFill>
                  <a:srgbClr val="000000"/>
                </a:solidFill>
                <a:latin typeface="Poppins"/>
                <a:ea typeface="Poppins"/>
                <a:cs typeface="Poppins"/>
                <a:sym typeface="Poppins"/>
              </a:rPr>
              <a:t>Data Link </a:t>
            </a:r>
          </a:p>
          <a:p>
            <a:pPr marL="583370" lvl="1" indent="-291685" algn="l">
              <a:lnSpc>
                <a:spcPts val="3782"/>
              </a:lnSpc>
              <a:buFont typeface="Arial"/>
              <a:buChar char="•"/>
            </a:pPr>
            <a:r>
              <a:rPr lang="en-US" sz="2702">
                <a:solidFill>
                  <a:srgbClr val="000000"/>
                </a:solidFill>
                <a:latin typeface="Poppins"/>
                <a:ea typeface="Poppins"/>
                <a:cs typeface="Poppins"/>
                <a:sym typeface="Poppins"/>
              </a:rPr>
              <a:t>Network </a:t>
            </a:r>
          </a:p>
          <a:p>
            <a:pPr marL="583370" lvl="1" indent="-291685" algn="l">
              <a:lnSpc>
                <a:spcPts val="3782"/>
              </a:lnSpc>
              <a:buFont typeface="Arial"/>
              <a:buChar char="•"/>
            </a:pPr>
            <a:r>
              <a:rPr lang="en-US" sz="2702">
                <a:solidFill>
                  <a:srgbClr val="000000"/>
                </a:solidFill>
                <a:latin typeface="Poppins"/>
                <a:ea typeface="Poppins"/>
                <a:cs typeface="Poppins"/>
                <a:sym typeface="Poppins"/>
              </a:rPr>
              <a:t>Transport </a:t>
            </a:r>
          </a:p>
          <a:p>
            <a:pPr marL="583370" lvl="1" indent="-291685" algn="l">
              <a:lnSpc>
                <a:spcPts val="3782"/>
              </a:lnSpc>
              <a:buFont typeface="Arial"/>
              <a:buChar char="•"/>
            </a:pPr>
            <a:r>
              <a:rPr lang="en-US" sz="2702">
                <a:solidFill>
                  <a:srgbClr val="000000"/>
                </a:solidFill>
                <a:latin typeface="Poppins"/>
                <a:ea typeface="Poppins"/>
                <a:cs typeface="Poppins"/>
                <a:sym typeface="Poppins"/>
              </a:rPr>
              <a:t>Session </a:t>
            </a:r>
          </a:p>
          <a:p>
            <a:pPr marL="583370" lvl="1" indent="-291685" algn="l">
              <a:lnSpc>
                <a:spcPts val="3782"/>
              </a:lnSpc>
              <a:buFont typeface="Arial"/>
              <a:buChar char="•"/>
            </a:pPr>
            <a:r>
              <a:rPr lang="en-US" sz="2702">
                <a:solidFill>
                  <a:srgbClr val="000000"/>
                </a:solidFill>
                <a:latin typeface="Poppins"/>
                <a:ea typeface="Poppins"/>
                <a:cs typeface="Poppins"/>
                <a:sym typeface="Poppins"/>
              </a:rPr>
              <a:t>Presentation </a:t>
            </a:r>
          </a:p>
          <a:p>
            <a:pPr marL="583370" lvl="1" indent="-291685" algn="l">
              <a:lnSpc>
                <a:spcPts val="3782"/>
              </a:lnSpc>
              <a:buFont typeface="Arial"/>
              <a:buChar char="•"/>
            </a:pPr>
            <a:r>
              <a:rPr lang="en-US" sz="2702">
                <a:solidFill>
                  <a:srgbClr val="000000"/>
                </a:solidFill>
                <a:latin typeface="Poppins"/>
                <a:ea typeface="Poppins"/>
                <a:cs typeface="Poppins"/>
                <a:sym typeface="Poppins"/>
              </a:rPr>
              <a:t>Application</a:t>
            </a:r>
          </a:p>
        </p:txBody>
      </p:sp>
      <p:sp>
        <p:nvSpPr>
          <p:cNvPr id="17" name="TextBox 17"/>
          <p:cNvSpPr txBox="1"/>
          <p:nvPr/>
        </p:nvSpPr>
        <p:spPr>
          <a:xfrm>
            <a:off x="1898240" y="8448990"/>
            <a:ext cx="2002456" cy="390790"/>
          </a:xfrm>
          <a:prstGeom prst="rect">
            <a:avLst/>
          </a:prstGeom>
        </p:spPr>
        <p:txBody>
          <a:bodyPr lIns="0" tIns="0" rIns="0" bIns="0" rtlCol="0" anchor="t">
            <a:spAutoFit/>
          </a:bodyPr>
          <a:lstStyle/>
          <a:p>
            <a:pPr algn="l">
              <a:lnSpc>
                <a:spcPts val="3074"/>
              </a:lnSpc>
            </a:pPr>
            <a:r>
              <a:rPr lang="en-US" sz="2195" b="1">
                <a:solidFill>
                  <a:srgbClr val="000000"/>
                </a:solidFill>
                <a:latin typeface="Poppins Bold"/>
                <a:ea typeface="Poppins Bold"/>
                <a:cs typeface="Poppins Bold"/>
                <a:sym typeface="Poppins Bold"/>
              </a:rPr>
              <a:t>Visual:</a:t>
            </a:r>
          </a:p>
        </p:txBody>
      </p:sp>
      <p:sp>
        <p:nvSpPr>
          <p:cNvPr id="18" name="TextBox 18"/>
          <p:cNvSpPr txBox="1"/>
          <p:nvPr/>
        </p:nvSpPr>
        <p:spPr>
          <a:xfrm>
            <a:off x="1689172" y="8788631"/>
            <a:ext cx="7247876" cy="375233"/>
          </a:xfrm>
          <a:prstGeom prst="rect">
            <a:avLst/>
          </a:prstGeom>
        </p:spPr>
        <p:txBody>
          <a:bodyPr lIns="0" tIns="0" rIns="0" bIns="0" rtlCol="0" anchor="t">
            <a:spAutoFit/>
          </a:bodyPr>
          <a:lstStyle/>
          <a:p>
            <a:pPr marL="453834" lvl="1" indent="-226917" algn="l">
              <a:lnSpc>
                <a:spcPts val="2942"/>
              </a:lnSpc>
              <a:buFont typeface="Arial"/>
              <a:buChar char="•"/>
            </a:pPr>
            <a:r>
              <a:rPr lang="en-US" sz="2102">
                <a:solidFill>
                  <a:srgbClr val="000000"/>
                </a:solidFill>
                <a:latin typeface="Poppins"/>
                <a:ea typeface="Poppins"/>
                <a:cs typeface="Poppins"/>
                <a:sym typeface="Poppins"/>
              </a:rPr>
              <a:t>A 7-layer stacked diagram (bottom → top).</a:t>
            </a:r>
          </a:p>
        </p:txBody>
      </p:sp>
      <p:sp>
        <p:nvSpPr>
          <p:cNvPr id="19" name="Freeform 19"/>
          <p:cNvSpPr/>
          <p:nvPr/>
        </p:nvSpPr>
        <p:spPr>
          <a:xfrm>
            <a:off x="1167956" y="3949195"/>
            <a:ext cx="394241" cy="369870"/>
          </a:xfrm>
          <a:custGeom>
            <a:avLst/>
            <a:gdLst/>
            <a:ahLst/>
            <a:cxnLst/>
            <a:rect l="l" t="t" r="r" b="b"/>
            <a:pathLst>
              <a:path w="394241" h="369870">
                <a:moveTo>
                  <a:pt x="0" y="0"/>
                </a:moveTo>
                <a:lnTo>
                  <a:pt x="394241" y="0"/>
                </a:lnTo>
                <a:lnTo>
                  <a:pt x="394241" y="369870"/>
                </a:lnTo>
                <a:lnTo>
                  <a:pt x="0" y="369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208241" y="8488025"/>
            <a:ext cx="394241" cy="369870"/>
          </a:xfrm>
          <a:custGeom>
            <a:avLst/>
            <a:gdLst/>
            <a:ahLst/>
            <a:cxnLst/>
            <a:rect l="l" t="t" r="r" b="b"/>
            <a:pathLst>
              <a:path w="394241" h="369870">
                <a:moveTo>
                  <a:pt x="0" y="0"/>
                </a:moveTo>
                <a:lnTo>
                  <a:pt x="394241" y="0"/>
                </a:lnTo>
                <a:lnTo>
                  <a:pt x="394241" y="369870"/>
                </a:lnTo>
                <a:lnTo>
                  <a:pt x="0" y="369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16938967" y="0"/>
            <a:ext cx="1349033" cy="1709155"/>
            <a:chOff x="0" y="0"/>
            <a:chExt cx="571381" cy="723910"/>
          </a:xfrm>
        </p:grpSpPr>
        <p:sp>
          <p:nvSpPr>
            <p:cNvPr id="22" name="Freeform 22"/>
            <p:cNvSpPr/>
            <p:nvPr/>
          </p:nvSpPr>
          <p:spPr>
            <a:xfrm>
              <a:off x="0" y="0"/>
              <a:ext cx="571381" cy="723910"/>
            </a:xfrm>
            <a:custGeom>
              <a:avLst/>
              <a:gdLst/>
              <a:ahLst/>
              <a:cxnLst/>
              <a:rect l="l" t="t" r="r" b="b"/>
              <a:pathLst>
                <a:path w="571381" h="723910">
                  <a:moveTo>
                    <a:pt x="571381" y="0"/>
                  </a:moveTo>
                  <a:lnTo>
                    <a:pt x="571381" y="723910"/>
                  </a:lnTo>
                  <a:lnTo>
                    <a:pt x="285691" y="596910"/>
                  </a:lnTo>
                  <a:lnTo>
                    <a:pt x="0" y="723910"/>
                  </a:lnTo>
                  <a:lnTo>
                    <a:pt x="0" y="0"/>
                  </a:lnTo>
                  <a:lnTo>
                    <a:pt x="571381" y="0"/>
                  </a:lnTo>
                  <a:close/>
                </a:path>
              </a:pathLst>
            </a:custGeom>
            <a:solidFill>
              <a:srgbClr val="000000">
                <a:alpha val="56863"/>
              </a:srgbClr>
            </a:solidFill>
            <a:ln cap="sq">
              <a:noFill/>
              <a:prstDash val="dash"/>
              <a:miter/>
            </a:ln>
          </p:spPr>
        </p:sp>
        <p:sp>
          <p:nvSpPr>
            <p:cNvPr id="23" name="TextBox 23"/>
            <p:cNvSpPr txBox="1"/>
            <p:nvPr/>
          </p:nvSpPr>
          <p:spPr>
            <a:xfrm>
              <a:off x="0" y="-104775"/>
              <a:ext cx="571381" cy="701685"/>
            </a:xfrm>
            <a:prstGeom prst="rect">
              <a:avLst/>
            </a:prstGeom>
          </p:spPr>
          <p:txBody>
            <a:bodyPr lIns="127000" tIns="127000" rIns="127000" bIns="127000" rtlCol="0" anchor="ctr"/>
            <a:lstStyle/>
            <a:p>
              <a:pPr algn="ctr">
                <a:lnSpc>
                  <a:spcPts val="8122"/>
                </a:lnSpc>
              </a:pPr>
              <a:r>
                <a:rPr lang="en-US" sz="5801">
                  <a:solidFill>
                    <a:srgbClr val="FFB703">
                      <a:alpha val="56863"/>
                    </a:srgbClr>
                  </a:solidFill>
                  <a:latin typeface="Shrikhand"/>
                  <a:ea typeface="Shrikhand"/>
                  <a:cs typeface="Shrikhand"/>
                  <a:sym typeface="Shrikhand"/>
                </a:rPr>
                <a:t>03</a:t>
              </a:r>
            </a:p>
          </p:txBody>
        </p:sp>
      </p:grpSp>
      <p:sp>
        <p:nvSpPr>
          <p:cNvPr id="24" name="Freeform 24"/>
          <p:cNvSpPr/>
          <p:nvPr/>
        </p:nvSpPr>
        <p:spPr>
          <a:xfrm>
            <a:off x="5863506" y="3492621"/>
            <a:ext cx="791422" cy="644020"/>
          </a:xfrm>
          <a:custGeom>
            <a:avLst/>
            <a:gdLst/>
            <a:ahLst/>
            <a:cxnLst/>
            <a:rect l="l" t="t" r="r" b="b"/>
            <a:pathLst>
              <a:path w="791422" h="644020">
                <a:moveTo>
                  <a:pt x="0" y="0"/>
                </a:moveTo>
                <a:lnTo>
                  <a:pt x="791422" y="0"/>
                </a:lnTo>
                <a:lnTo>
                  <a:pt x="791422" y="644020"/>
                </a:lnTo>
                <a:lnTo>
                  <a:pt x="0" y="644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6043046" y="3629696"/>
            <a:ext cx="394241" cy="369870"/>
          </a:xfrm>
          <a:custGeom>
            <a:avLst/>
            <a:gdLst/>
            <a:ahLst/>
            <a:cxnLst/>
            <a:rect l="l" t="t" r="r" b="b"/>
            <a:pathLst>
              <a:path w="394241" h="369870">
                <a:moveTo>
                  <a:pt x="0" y="0"/>
                </a:moveTo>
                <a:lnTo>
                  <a:pt x="394242" y="0"/>
                </a:lnTo>
                <a:lnTo>
                  <a:pt x="394242" y="369870"/>
                </a:lnTo>
                <a:lnTo>
                  <a:pt x="0" y="369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4299967"/>
            <a:ext cx="612194" cy="658273"/>
          </a:xfrm>
          <a:custGeom>
            <a:avLst/>
            <a:gdLst/>
            <a:ahLst/>
            <a:cxnLst/>
            <a:rect l="l" t="t" r="r" b="b"/>
            <a:pathLst>
              <a:path w="612194" h="658273">
                <a:moveTo>
                  <a:pt x="0" y="0"/>
                </a:moveTo>
                <a:lnTo>
                  <a:pt x="612194" y="0"/>
                </a:lnTo>
                <a:lnTo>
                  <a:pt x="612194" y="658273"/>
                </a:lnTo>
                <a:lnTo>
                  <a:pt x="0" y="658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670136" y="1368399"/>
            <a:ext cx="12947728" cy="987425"/>
          </a:xfrm>
          <a:prstGeom prst="rect">
            <a:avLst/>
          </a:prstGeom>
        </p:spPr>
        <p:txBody>
          <a:bodyPr lIns="0" tIns="0" rIns="0" bIns="0" rtlCol="0" anchor="t">
            <a:spAutoFit/>
          </a:bodyPr>
          <a:lstStyle/>
          <a:p>
            <a:pPr algn="ctr">
              <a:lnSpc>
                <a:spcPts val="7150"/>
              </a:lnSpc>
              <a:spcBef>
                <a:spcPct val="0"/>
              </a:spcBef>
            </a:pPr>
            <a:r>
              <a:rPr lang="en-US" sz="6500" b="1">
                <a:solidFill>
                  <a:srgbClr val="000000"/>
                </a:solidFill>
                <a:latin typeface="Poppins Bold"/>
                <a:ea typeface="Poppins Bold"/>
                <a:cs typeface="Poppins Bold"/>
                <a:sym typeface="Poppins Bold"/>
              </a:rPr>
              <a:t>WHAT IS CLOUD COMPUTING?</a:t>
            </a:r>
          </a:p>
        </p:txBody>
      </p:sp>
      <p:sp>
        <p:nvSpPr>
          <p:cNvPr id="4" name="TextBox 4"/>
          <p:cNvSpPr txBox="1"/>
          <p:nvPr/>
        </p:nvSpPr>
        <p:spPr>
          <a:xfrm>
            <a:off x="1652884" y="2600330"/>
            <a:ext cx="14982233" cy="2028773"/>
          </a:xfrm>
          <a:prstGeom prst="rect">
            <a:avLst/>
          </a:prstGeom>
        </p:spPr>
        <p:txBody>
          <a:bodyPr lIns="0" tIns="0" rIns="0" bIns="0" rtlCol="0" anchor="t">
            <a:spAutoFit/>
          </a:bodyPr>
          <a:lstStyle/>
          <a:p>
            <a:pPr algn="l">
              <a:lnSpc>
                <a:spcPts val="4622"/>
              </a:lnSpc>
            </a:pPr>
            <a:r>
              <a:rPr lang="en-US" sz="3302" b="1">
                <a:solidFill>
                  <a:srgbClr val="000000"/>
                </a:solidFill>
                <a:latin typeface="Poppins Bold"/>
                <a:ea typeface="Poppins Bold"/>
                <a:cs typeface="Poppins Bold"/>
                <a:sym typeface="Poppins Bold"/>
              </a:rPr>
              <a:t>Definition:</a:t>
            </a:r>
          </a:p>
          <a:p>
            <a:pPr algn="l">
              <a:lnSpc>
                <a:spcPts val="3782"/>
              </a:lnSpc>
            </a:pPr>
            <a:r>
              <a:rPr lang="en-US" sz="2702">
                <a:solidFill>
                  <a:srgbClr val="000000"/>
                </a:solidFill>
                <a:latin typeface="Poppins"/>
                <a:ea typeface="Poppins"/>
                <a:cs typeface="Poppins"/>
                <a:sym typeface="Poppins"/>
              </a:rPr>
              <a:t>Cloud Computing delivers computing services (like servers, storage, and applications) over the internet.</a:t>
            </a:r>
          </a:p>
          <a:p>
            <a:pPr algn="ctr">
              <a:lnSpc>
                <a:spcPts val="3782"/>
              </a:lnSpc>
            </a:pPr>
            <a:endParaRPr lang="en-US" sz="2702">
              <a:solidFill>
                <a:srgbClr val="000000"/>
              </a:solidFill>
              <a:latin typeface="Poppins"/>
              <a:ea typeface="Poppins"/>
              <a:cs typeface="Poppins"/>
              <a:sym typeface="Poppins"/>
            </a:endParaRPr>
          </a:p>
        </p:txBody>
      </p:sp>
      <p:sp>
        <p:nvSpPr>
          <p:cNvPr id="5" name="TextBox 5"/>
          <p:cNvSpPr txBox="1"/>
          <p:nvPr/>
        </p:nvSpPr>
        <p:spPr>
          <a:xfrm>
            <a:off x="1965509" y="4399170"/>
            <a:ext cx="2797537" cy="431292"/>
          </a:xfrm>
          <a:prstGeom prst="rect">
            <a:avLst/>
          </a:prstGeom>
        </p:spPr>
        <p:txBody>
          <a:bodyPr lIns="0" tIns="0" rIns="0" bIns="0" rtlCol="0" anchor="t">
            <a:spAutoFit/>
          </a:bodyPr>
          <a:lstStyle/>
          <a:p>
            <a:pPr algn="ctr">
              <a:lnSpc>
                <a:spcPts val="3294"/>
              </a:lnSpc>
            </a:pPr>
            <a:r>
              <a:rPr lang="en-US" sz="2700" b="1">
                <a:solidFill>
                  <a:srgbClr val="000000"/>
                </a:solidFill>
                <a:latin typeface="Poppins Bold"/>
                <a:ea typeface="Poppins Bold"/>
                <a:cs typeface="Poppins Bold"/>
                <a:sym typeface="Poppins Bold"/>
              </a:rPr>
              <a:t>Service Models:</a:t>
            </a:r>
          </a:p>
        </p:txBody>
      </p:sp>
      <p:sp>
        <p:nvSpPr>
          <p:cNvPr id="6" name="TextBox 6"/>
          <p:cNvSpPr txBox="1"/>
          <p:nvPr/>
        </p:nvSpPr>
        <p:spPr>
          <a:xfrm>
            <a:off x="1965509" y="4882040"/>
            <a:ext cx="9678895" cy="1436370"/>
          </a:xfrm>
          <a:prstGeom prst="rect">
            <a:avLst/>
          </a:prstGeom>
        </p:spPr>
        <p:txBody>
          <a:bodyPr lIns="0" tIns="0" rIns="0" bIns="0" rtlCol="0" anchor="t">
            <a:spAutoFit/>
          </a:bodyPr>
          <a:lstStyle/>
          <a:p>
            <a:pPr marL="582930" lvl="1" indent="-291465" algn="just">
              <a:lnSpc>
                <a:spcPts val="3779"/>
              </a:lnSpc>
              <a:buFont typeface="Arial"/>
              <a:buChar char="•"/>
            </a:pPr>
            <a:r>
              <a:rPr lang="en-US" sz="2700">
                <a:solidFill>
                  <a:srgbClr val="000000"/>
                </a:solidFill>
                <a:latin typeface="Poppins"/>
                <a:ea typeface="Poppins"/>
                <a:cs typeface="Poppins"/>
                <a:sym typeface="Poppins"/>
              </a:rPr>
              <a:t>IaaS: Virtual hardware (AWS EC2)</a:t>
            </a:r>
          </a:p>
          <a:p>
            <a:pPr marL="582930" lvl="1" indent="-291465" algn="just">
              <a:lnSpc>
                <a:spcPts val="3779"/>
              </a:lnSpc>
              <a:buFont typeface="Arial"/>
              <a:buChar char="•"/>
            </a:pPr>
            <a:r>
              <a:rPr lang="en-US" sz="2700">
                <a:solidFill>
                  <a:srgbClr val="000000"/>
                </a:solidFill>
                <a:latin typeface="Poppins"/>
                <a:ea typeface="Poppins"/>
                <a:cs typeface="Poppins"/>
                <a:sym typeface="Poppins"/>
              </a:rPr>
              <a:t>PaaS: Application platforms (Google App Engine)</a:t>
            </a:r>
          </a:p>
          <a:p>
            <a:pPr marL="582930" lvl="1" indent="-291465" algn="just">
              <a:lnSpc>
                <a:spcPts val="3779"/>
              </a:lnSpc>
              <a:buFont typeface="Arial"/>
              <a:buChar char="•"/>
            </a:pPr>
            <a:r>
              <a:rPr lang="en-US" sz="2700">
                <a:solidFill>
                  <a:srgbClr val="000000"/>
                </a:solidFill>
                <a:latin typeface="Poppins"/>
                <a:ea typeface="Poppins"/>
                <a:cs typeface="Poppins"/>
                <a:sym typeface="Poppins"/>
              </a:rPr>
              <a:t>SaaS: Ready-to-use software (Gmail, Zoom)</a:t>
            </a:r>
          </a:p>
        </p:txBody>
      </p:sp>
      <p:sp>
        <p:nvSpPr>
          <p:cNvPr id="7" name="TextBox 7"/>
          <p:cNvSpPr txBox="1"/>
          <p:nvPr/>
        </p:nvSpPr>
        <p:spPr>
          <a:xfrm>
            <a:off x="1640894" y="6776282"/>
            <a:ext cx="2564853" cy="431292"/>
          </a:xfrm>
          <a:prstGeom prst="rect">
            <a:avLst/>
          </a:prstGeom>
        </p:spPr>
        <p:txBody>
          <a:bodyPr lIns="0" tIns="0" rIns="0" bIns="0" rtlCol="0" anchor="t">
            <a:spAutoFit/>
          </a:bodyPr>
          <a:lstStyle/>
          <a:p>
            <a:pPr algn="ctr">
              <a:lnSpc>
                <a:spcPts val="3294"/>
              </a:lnSpc>
            </a:pPr>
            <a:r>
              <a:rPr lang="en-US" sz="2700" b="1">
                <a:solidFill>
                  <a:srgbClr val="000000"/>
                </a:solidFill>
                <a:latin typeface="Poppins Bold"/>
                <a:ea typeface="Poppins Bold"/>
                <a:cs typeface="Poppins Bold"/>
                <a:sym typeface="Poppins Bold"/>
              </a:rPr>
              <a:t>Benefits:</a:t>
            </a:r>
          </a:p>
        </p:txBody>
      </p:sp>
      <p:sp>
        <p:nvSpPr>
          <p:cNvPr id="8" name="TextBox 8"/>
          <p:cNvSpPr txBox="1"/>
          <p:nvPr/>
        </p:nvSpPr>
        <p:spPr>
          <a:xfrm>
            <a:off x="1965509" y="7464749"/>
            <a:ext cx="10238993" cy="483870"/>
          </a:xfrm>
          <a:prstGeom prst="rect">
            <a:avLst/>
          </a:prstGeom>
        </p:spPr>
        <p:txBody>
          <a:bodyPr lIns="0" tIns="0" rIns="0" bIns="0" rtlCol="0" anchor="t">
            <a:spAutoFit/>
          </a:bodyPr>
          <a:lstStyle/>
          <a:p>
            <a:pPr marL="582930" lvl="1" indent="-291465" algn="just">
              <a:lnSpc>
                <a:spcPts val="3779"/>
              </a:lnSpc>
              <a:buFont typeface="Arial"/>
              <a:buChar char="•"/>
            </a:pPr>
            <a:r>
              <a:rPr lang="en-US" sz="2700">
                <a:solidFill>
                  <a:srgbClr val="000000"/>
                </a:solidFill>
                <a:latin typeface="Poppins"/>
                <a:ea typeface="Poppins"/>
                <a:cs typeface="Poppins"/>
                <a:sym typeface="Poppins"/>
              </a:rPr>
              <a:t>Scalable, cost-efficient, accessible from anywhere.</a:t>
            </a:r>
          </a:p>
        </p:txBody>
      </p:sp>
      <p:sp>
        <p:nvSpPr>
          <p:cNvPr id="9" name="Freeform 9"/>
          <p:cNvSpPr/>
          <p:nvPr/>
        </p:nvSpPr>
        <p:spPr>
          <a:xfrm flipV="1">
            <a:off x="-2180963" y="-225012"/>
            <a:ext cx="6422686" cy="3636846"/>
          </a:xfrm>
          <a:custGeom>
            <a:avLst/>
            <a:gdLst/>
            <a:ahLst/>
            <a:cxnLst/>
            <a:rect l="l" t="t" r="r" b="b"/>
            <a:pathLst>
              <a:path w="6422686" h="3636846">
                <a:moveTo>
                  <a:pt x="0" y="3636846"/>
                </a:moveTo>
                <a:lnTo>
                  <a:pt x="6422686" y="3636846"/>
                </a:lnTo>
                <a:lnTo>
                  <a:pt x="6422686" y="0"/>
                </a:lnTo>
                <a:lnTo>
                  <a:pt x="0" y="0"/>
                </a:lnTo>
                <a:lnTo>
                  <a:pt x="0" y="363684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flipH="1" flipV="1">
            <a:off x="13727624" y="-109268"/>
            <a:ext cx="6422686" cy="3636846"/>
          </a:xfrm>
          <a:custGeom>
            <a:avLst/>
            <a:gdLst/>
            <a:ahLst/>
            <a:cxnLst/>
            <a:rect l="l" t="t" r="r" b="b"/>
            <a:pathLst>
              <a:path w="6422686" h="3636846">
                <a:moveTo>
                  <a:pt x="6422686" y="3636846"/>
                </a:moveTo>
                <a:lnTo>
                  <a:pt x="0" y="3636846"/>
                </a:lnTo>
                <a:lnTo>
                  <a:pt x="0" y="0"/>
                </a:lnTo>
                <a:lnTo>
                  <a:pt x="6422686" y="0"/>
                </a:lnTo>
                <a:lnTo>
                  <a:pt x="6422686" y="3636846"/>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a:off x="1040689" y="6677079"/>
            <a:ext cx="612194" cy="658273"/>
          </a:xfrm>
          <a:custGeom>
            <a:avLst/>
            <a:gdLst/>
            <a:ahLst/>
            <a:cxnLst/>
            <a:rect l="l" t="t" r="r" b="b"/>
            <a:pathLst>
              <a:path w="612194" h="658273">
                <a:moveTo>
                  <a:pt x="0" y="0"/>
                </a:moveTo>
                <a:lnTo>
                  <a:pt x="612195" y="0"/>
                </a:lnTo>
                <a:lnTo>
                  <a:pt x="612195" y="658273"/>
                </a:lnTo>
                <a:lnTo>
                  <a:pt x="0" y="65827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2" name="Group 12"/>
          <p:cNvGrpSpPr/>
          <p:nvPr/>
        </p:nvGrpSpPr>
        <p:grpSpPr>
          <a:xfrm>
            <a:off x="16938967" y="0"/>
            <a:ext cx="1349033" cy="1709155"/>
            <a:chOff x="0" y="0"/>
            <a:chExt cx="571381" cy="723910"/>
          </a:xfrm>
        </p:grpSpPr>
        <p:sp>
          <p:nvSpPr>
            <p:cNvPr id="13" name="Freeform 13"/>
            <p:cNvSpPr/>
            <p:nvPr/>
          </p:nvSpPr>
          <p:spPr>
            <a:xfrm>
              <a:off x="0" y="0"/>
              <a:ext cx="571381" cy="723910"/>
            </a:xfrm>
            <a:custGeom>
              <a:avLst/>
              <a:gdLst/>
              <a:ahLst/>
              <a:cxnLst/>
              <a:rect l="l" t="t" r="r" b="b"/>
              <a:pathLst>
                <a:path w="571381" h="723910">
                  <a:moveTo>
                    <a:pt x="571381" y="0"/>
                  </a:moveTo>
                  <a:lnTo>
                    <a:pt x="571381" y="723910"/>
                  </a:lnTo>
                  <a:lnTo>
                    <a:pt x="285691" y="596910"/>
                  </a:lnTo>
                  <a:lnTo>
                    <a:pt x="0" y="723910"/>
                  </a:lnTo>
                  <a:lnTo>
                    <a:pt x="0" y="0"/>
                  </a:lnTo>
                  <a:lnTo>
                    <a:pt x="571381" y="0"/>
                  </a:lnTo>
                  <a:close/>
                </a:path>
              </a:pathLst>
            </a:custGeom>
            <a:solidFill>
              <a:srgbClr val="EEEFF6">
                <a:alpha val="87843"/>
              </a:srgbClr>
            </a:solidFill>
            <a:ln cap="sq">
              <a:noFill/>
              <a:prstDash val="dash"/>
              <a:miter/>
            </a:ln>
          </p:spPr>
        </p:sp>
        <p:sp>
          <p:nvSpPr>
            <p:cNvPr id="14" name="TextBox 14"/>
            <p:cNvSpPr txBox="1"/>
            <p:nvPr/>
          </p:nvSpPr>
          <p:spPr>
            <a:xfrm>
              <a:off x="0" y="-104775"/>
              <a:ext cx="571381" cy="701685"/>
            </a:xfrm>
            <a:prstGeom prst="rect">
              <a:avLst/>
            </a:prstGeom>
          </p:spPr>
          <p:txBody>
            <a:bodyPr lIns="127000" tIns="127000" rIns="127000" bIns="127000" rtlCol="0" anchor="ctr"/>
            <a:lstStyle/>
            <a:p>
              <a:pPr algn="ctr">
                <a:lnSpc>
                  <a:spcPts val="8122"/>
                </a:lnSpc>
              </a:pPr>
              <a:r>
                <a:rPr lang="en-US" sz="5801">
                  <a:solidFill>
                    <a:srgbClr val="FFB703">
                      <a:alpha val="87843"/>
                    </a:srgbClr>
                  </a:solidFill>
                  <a:latin typeface="Shrikhand"/>
                  <a:ea typeface="Shrikhand"/>
                  <a:cs typeface="Shrikhand"/>
                  <a:sym typeface="Shrikhand"/>
                </a:rPr>
                <a:t>04</a:t>
              </a:r>
            </a:p>
          </p:txBody>
        </p:sp>
      </p:grpSp>
    </p:spTree>
  </p:cSld>
  <p:clrMapOvr>
    <a:masterClrMapping/>
  </p:clrMapOvr>
  <p:transition spd="med">
    <p:pull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26240" y="1923771"/>
            <a:ext cx="14145328" cy="1065272"/>
            <a:chOff x="0" y="0"/>
            <a:chExt cx="4987205" cy="375582"/>
          </a:xfrm>
        </p:grpSpPr>
        <p:sp>
          <p:nvSpPr>
            <p:cNvPr id="3" name="Freeform 3"/>
            <p:cNvSpPr/>
            <p:nvPr/>
          </p:nvSpPr>
          <p:spPr>
            <a:xfrm>
              <a:off x="0" y="0"/>
              <a:ext cx="4987205" cy="375582"/>
            </a:xfrm>
            <a:custGeom>
              <a:avLst/>
              <a:gdLst/>
              <a:ahLst/>
              <a:cxnLst/>
              <a:rect l="l" t="t" r="r" b="b"/>
              <a:pathLst>
                <a:path w="4987205" h="375582">
                  <a:moveTo>
                    <a:pt x="203200" y="0"/>
                  </a:moveTo>
                  <a:lnTo>
                    <a:pt x="4987205" y="0"/>
                  </a:lnTo>
                  <a:lnTo>
                    <a:pt x="4784005" y="375582"/>
                  </a:lnTo>
                  <a:lnTo>
                    <a:pt x="0" y="375582"/>
                  </a:lnTo>
                  <a:lnTo>
                    <a:pt x="203200" y="0"/>
                  </a:lnTo>
                  <a:close/>
                </a:path>
              </a:pathLst>
            </a:custGeom>
            <a:solidFill>
              <a:srgbClr val="FFB703"/>
            </a:solidFill>
          </p:spPr>
        </p:sp>
        <p:sp>
          <p:nvSpPr>
            <p:cNvPr id="4" name="TextBox 4"/>
            <p:cNvSpPr txBox="1"/>
            <p:nvPr/>
          </p:nvSpPr>
          <p:spPr>
            <a:xfrm>
              <a:off x="101600" y="-38100"/>
              <a:ext cx="4784005" cy="413682"/>
            </a:xfrm>
            <a:prstGeom prst="rect">
              <a:avLst/>
            </a:prstGeom>
          </p:spPr>
          <p:txBody>
            <a:bodyPr lIns="50800" tIns="50800" rIns="50800" bIns="50800" rtlCol="0" anchor="ctr"/>
            <a:lstStyle/>
            <a:p>
              <a:pPr algn="ctr">
                <a:lnSpc>
                  <a:spcPts val="2514"/>
                </a:lnSpc>
              </a:pPr>
              <a:endParaRPr/>
            </a:p>
          </p:txBody>
        </p:sp>
      </p:grpSp>
      <p:sp>
        <p:nvSpPr>
          <p:cNvPr id="5" name="Freeform 5"/>
          <p:cNvSpPr/>
          <p:nvPr/>
        </p:nvSpPr>
        <p:spPr>
          <a:xfrm>
            <a:off x="1028700" y="7173151"/>
            <a:ext cx="791422" cy="644020"/>
          </a:xfrm>
          <a:custGeom>
            <a:avLst/>
            <a:gdLst/>
            <a:ahLst/>
            <a:cxnLst/>
            <a:rect l="l" t="t" r="r" b="b"/>
            <a:pathLst>
              <a:path w="791422" h="644020">
                <a:moveTo>
                  <a:pt x="0" y="0"/>
                </a:moveTo>
                <a:lnTo>
                  <a:pt x="791422" y="0"/>
                </a:lnTo>
                <a:lnTo>
                  <a:pt x="791422" y="644020"/>
                </a:lnTo>
                <a:lnTo>
                  <a:pt x="0" y="644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028700" y="4494487"/>
            <a:ext cx="791422" cy="644020"/>
          </a:xfrm>
          <a:custGeom>
            <a:avLst/>
            <a:gdLst/>
            <a:ahLst/>
            <a:cxnLst/>
            <a:rect l="l" t="t" r="r" b="b"/>
            <a:pathLst>
              <a:path w="791422" h="644020">
                <a:moveTo>
                  <a:pt x="0" y="0"/>
                </a:moveTo>
                <a:lnTo>
                  <a:pt x="791422" y="0"/>
                </a:lnTo>
                <a:lnTo>
                  <a:pt x="791422" y="644020"/>
                </a:lnTo>
                <a:lnTo>
                  <a:pt x="0" y="644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028700" y="8350950"/>
            <a:ext cx="791422" cy="644020"/>
          </a:xfrm>
          <a:custGeom>
            <a:avLst/>
            <a:gdLst/>
            <a:ahLst/>
            <a:cxnLst/>
            <a:rect l="l" t="t" r="r" b="b"/>
            <a:pathLst>
              <a:path w="791422" h="644020">
                <a:moveTo>
                  <a:pt x="0" y="0"/>
                </a:moveTo>
                <a:lnTo>
                  <a:pt x="791422" y="0"/>
                </a:lnTo>
                <a:lnTo>
                  <a:pt x="791422" y="644020"/>
                </a:lnTo>
                <a:lnTo>
                  <a:pt x="0" y="644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a:off x="-844047" y="-495300"/>
            <a:ext cx="7315200" cy="1524000"/>
          </a:xfrm>
          <a:custGeom>
            <a:avLst/>
            <a:gdLst/>
            <a:ahLst/>
            <a:cxnLst/>
            <a:rect l="l" t="t" r="r" b="b"/>
            <a:pathLst>
              <a:path w="7315200" h="1524000">
                <a:moveTo>
                  <a:pt x="0" y="0"/>
                </a:moveTo>
                <a:lnTo>
                  <a:pt x="7315200" y="0"/>
                </a:lnTo>
                <a:lnTo>
                  <a:pt x="7315200" y="1524000"/>
                </a:lnTo>
                <a:lnTo>
                  <a:pt x="0" y="15240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flipH="1" flipV="1">
            <a:off x="11809963" y="9239529"/>
            <a:ext cx="7315200" cy="1524000"/>
          </a:xfrm>
          <a:custGeom>
            <a:avLst/>
            <a:gdLst/>
            <a:ahLst/>
            <a:cxnLst/>
            <a:rect l="l" t="t" r="r" b="b"/>
            <a:pathLst>
              <a:path w="7315200" h="1524000">
                <a:moveTo>
                  <a:pt x="7315200" y="1524000"/>
                </a:moveTo>
                <a:lnTo>
                  <a:pt x="0" y="1524000"/>
                </a:lnTo>
                <a:lnTo>
                  <a:pt x="0" y="0"/>
                </a:lnTo>
                <a:lnTo>
                  <a:pt x="7315200" y="0"/>
                </a:lnTo>
                <a:lnTo>
                  <a:pt x="7315200" y="152400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1208241" y="7310226"/>
            <a:ext cx="394241" cy="369870"/>
          </a:xfrm>
          <a:custGeom>
            <a:avLst/>
            <a:gdLst/>
            <a:ahLst/>
            <a:cxnLst/>
            <a:rect l="l" t="t" r="r" b="b"/>
            <a:pathLst>
              <a:path w="394241" h="369870">
                <a:moveTo>
                  <a:pt x="0" y="0"/>
                </a:moveTo>
                <a:lnTo>
                  <a:pt x="394241" y="0"/>
                </a:lnTo>
                <a:lnTo>
                  <a:pt x="394241" y="369870"/>
                </a:lnTo>
                <a:lnTo>
                  <a:pt x="0" y="369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TextBox 11"/>
          <p:cNvSpPr txBox="1"/>
          <p:nvPr/>
        </p:nvSpPr>
        <p:spPr>
          <a:xfrm>
            <a:off x="1028700" y="2157193"/>
            <a:ext cx="14198275" cy="831850"/>
          </a:xfrm>
          <a:prstGeom prst="rect">
            <a:avLst/>
          </a:prstGeom>
        </p:spPr>
        <p:txBody>
          <a:bodyPr lIns="0" tIns="0" rIns="0" bIns="0" rtlCol="0" anchor="t">
            <a:spAutoFit/>
          </a:bodyPr>
          <a:lstStyle/>
          <a:p>
            <a:pPr algn="l">
              <a:lnSpc>
                <a:spcPts val="6049"/>
              </a:lnSpc>
              <a:spcBef>
                <a:spcPct val="0"/>
              </a:spcBef>
            </a:pPr>
            <a:r>
              <a:rPr lang="en-US" sz="5499" b="1">
                <a:solidFill>
                  <a:srgbClr val="000000"/>
                </a:solidFill>
                <a:latin typeface="Poppins Bold"/>
                <a:ea typeface="Poppins Bold"/>
                <a:cs typeface="Poppins Bold"/>
                <a:sym typeface="Poppins Bold"/>
              </a:rPr>
              <a:t> WHAT IS IOT (INTERNET OF THINGS)?</a:t>
            </a:r>
          </a:p>
        </p:txBody>
      </p:sp>
      <p:sp>
        <p:nvSpPr>
          <p:cNvPr id="12" name="TextBox 12"/>
          <p:cNvSpPr txBox="1"/>
          <p:nvPr/>
        </p:nvSpPr>
        <p:spPr>
          <a:xfrm>
            <a:off x="1943603" y="3402693"/>
            <a:ext cx="14285202" cy="995628"/>
          </a:xfrm>
          <a:prstGeom prst="rect">
            <a:avLst/>
          </a:prstGeom>
        </p:spPr>
        <p:txBody>
          <a:bodyPr lIns="0" tIns="0" rIns="0" bIns="0" rtlCol="0" anchor="t">
            <a:spAutoFit/>
          </a:bodyPr>
          <a:lstStyle/>
          <a:p>
            <a:pPr algn="just">
              <a:lnSpc>
                <a:spcPts val="4062"/>
              </a:lnSpc>
            </a:pPr>
            <a:r>
              <a:rPr lang="en-US" sz="2902" b="1">
                <a:solidFill>
                  <a:srgbClr val="000000"/>
                </a:solidFill>
                <a:latin typeface="Poppins Bold"/>
                <a:ea typeface="Poppins Bold"/>
                <a:cs typeface="Poppins Bold"/>
                <a:sym typeface="Poppins Bold"/>
              </a:rPr>
              <a:t>Definition:</a:t>
            </a:r>
          </a:p>
          <a:p>
            <a:pPr marL="583370" lvl="1" indent="-291685" algn="just">
              <a:lnSpc>
                <a:spcPts val="3782"/>
              </a:lnSpc>
              <a:buFont typeface="Arial"/>
              <a:buChar char="•"/>
            </a:pPr>
            <a:r>
              <a:rPr lang="en-US" sz="2702">
                <a:solidFill>
                  <a:srgbClr val="000000"/>
                </a:solidFill>
                <a:latin typeface="Poppins"/>
                <a:ea typeface="Poppins"/>
                <a:cs typeface="Poppins"/>
                <a:sym typeface="Poppins"/>
              </a:rPr>
              <a:t>IoT connects everyday devices to the internet to collect and exchange data.</a:t>
            </a:r>
          </a:p>
        </p:txBody>
      </p:sp>
      <p:sp>
        <p:nvSpPr>
          <p:cNvPr id="13" name="TextBox 13"/>
          <p:cNvSpPr txBox="1"/>
          <p:nvPr/>
        </p:nvSpPr>
        <p:spPr>
          <a:xfrm>
            <a:off x="1898240" y="7271191"/>
            <a:ext cx="2002456" cy="390790"/>
          </a:xfrm>
          <a:prstGeom prst="rect">
            <a:avLst/>
          </a:prstGeom>
        </p:spPr>
        <p:txBody>
          <a:bodyPr lIns="0" tIns="0" rIns="0" bIns="0" rtlCol="0" anchor="t">
            <a:spAutoFit/>
          </a:bodyPr>
          <a:lstStyle/>
          <a:p>
            <a:pPr algn="l">
              <a:lnSpc>
                <a:spcPts val="3074"/>
              </a:lnSpc>
            </a:pPr>
            <a:r>
              <a:rPr lang="en-US" sz="2195" b="1">
                <a:solidFill>
                  <a:srgbClr val="000000"/>
                </a:solidFill>
                <a:latin typeface="Poppins Bold"/>
                <a:ea typeface="Poppins Bold"/>
                <a:cs typeface="Poppins Bold"/>
                <a:sym typeface="Poppins Bold"/>
              </a:rPr>
              <a:t>Example:</a:t>
            </a:r>
          </a:p>
        </p:txBody>
      </p:sp>
      <p:sp>
        <p:nvSpPr>
          <p:cNvPr id="14" name="TextBox 14"/>
          <p:cNvSpPr txBox="1"/>
          <p:nvPr/>
        </p:nvSpPr>
        <p:spPr>
          <a:xfrm>
            <a:off x="1898240" y="7740971"/>
            <a:ext cx="8725587" cy="483818"/>
          </a:xfrm>
          <a:prstGeom prst="rect">
            <a:avLst/>
          </a:prstGeom>
        </p:spPr>
        <p:txBody>
          <a:bodyPr lIns="0" tIns="0" rIns="0" bIns="0" rtlCol="0" anchor="t">
            <a:spAutoFit/>
          </a:bodyPr>
          <a:lstStyle/>
          <a:p>
            <a:pPr marL="583370" lvl="1" indent="-291685" algn="l">
              <a:lnSpc>
                <a:spcPts val="3782"/>
              </a:lnSpc>
              <a:buFont typeface="Arial"/>
              <a:buChar char="•"/>
            </a:pPr>
            <a:r>
              <a:rPr lang="en-US" sz="2702">
                <a:solidFill>
                  <a:srgbClr val="000000"/>
                </a:solidFill>
                <a:latin typeface="Poppins"/>
                <a:ea typeface="Poppins"/>
                <a:cs typeface="Poppins"/>
                <a:sym typeface="Poppins"/>
              </a:rPr>
              <a:t>Smartwatch, Smart Home, Smart Agriculture.</a:t>
            </a:r>
          </a:p>
        </p:txBody>
      </p:sp>
      <p:sp>
        <p:nvSpPr>
          <p:cNvPr id="15" name="TextBox 15"/>
          <p:cNvSpPr txBox="1"/>
          <p:nvPr/>
        </p:nvSpPr>
        <p:spPr>
          <a:xfrm>
            <a:off x="1898240" y="4592527"/>
            <a:ext cx="3455155" cy="390790"/>
          </a:xfrm>
          <a:prstGeom prst="rect">
            <a:avLst/>
          </a:prstGeom>
        </p:spPr>
        <p:txBody>
          <a:bodyPr lIns="0" tIns="0" rIns="0" bIns="0" rtlCol="0" anchor="t">
            <a:spAutoFit/>
          </a:bodyPr>
          <a:lstStyle/>
          <a:p>
            <a:pPr algn="l">
              <a:lnSpc>
                <a:spcPts val="3074"/>
              </a:lnSpc>
            </a:pPr>
            <a:r>
              <a:rPr lang="en-US" sz="2195" b="1">
                <a:solidFill>
                  <a:srgbClr val="000000"/>
                </a:solidFill>
                <a:latin typeface="Poppins Bold"/>
                <a:ea typeface="Poppins Bold"/>
                <a:cs typeface="Poppins Bold"/>
                <a:sym typeface="Poppins Bold"/>
              </a:rPr>
              <a:t>Main Components:</a:t>
            </a:r>
          </a:p>
        </p:txBody>
      </p:sp>
      <p:sp>
        <p:nvSpPr>
          <p:cNvPr id="16" name="TextBox 16"/>
          <p:cNvSpPr txBox="1"/>
          <p:nvPr/>
        </p:nvSpPr>
        <p:spPr>
          <a:xfrm>
            <a:off x="1820122" y="5031983"/>
            <a:ext cx="7650352" cy="1912568"/>
          </a:xfrm>
          <a:prstGeom prst="rect">
            <a:avLst/>
          </a:prstGeom>
        </p:spPr>
        <p:txBody>
          <a:bodyPr lIns="0" tIns="0" rIns="0" bIns="0" rtlCol="0" anchor="t">
            <a:spAutoFit/>
          </a:bodyPr>
          <a:lstStyle/>
          <a:p>
            <a:pPr marL="583370" lvl="1" indent="-291685" algn="l">
              <a:lnSpc>
                <a:spcPts val="3782"/>
              </a:lnSpc>
              <a:buFont typeface="Arial"/>
              <a:buChar char="•"/>
            </a:pPr>
            <a:r>
              <a:rPr lang="en-US" sz="2702">
                <a:solidFill>
                  <a:srgbClr val="000000"/>
                </a:solidFill>
                <a:latin typeface="Poppins"/>
                <a:ea typeface="Poppins"/>
                <a:cs typeface="Poppins"/>
                <a:sym typeface="Poppins"/>
              </a:rPr>
              <a:t>1. Devices/Sensors</a:t>
            </a:r>
          </a:p>
          <a:p>
            <a:pPr marL="583370" lvl="1" indent="-291685" algn="l">
              <a:lnSpc>
                <a:spcPts val="3782"/>
              </a:lnSpc>
              <a:buFont typeface="Arial"/>
              <a:buChar char="•"/>
            </a:pPr>
            <a:r>
              <a:rPr lang="en-US" sz="2702">
                <a:solidFill>
                  <a:srgbClr val="000000"/>
                </a:solidFill>
                <a:latin typeface="Poppins"/>
                <a:ea typeface="Poppins"/>
                <a:cs typeface="Poppins"/>
                <a:sym typeface="Poppins"/>
              </a:rPr>
              <a:t>2. Connectivity (Wi-Fi, 4G, Zigbee)</a:t>
            </a:r>
          </a:p>
          <a:p>
            <a:pPr marL="583370" lvl="1" indent="-291685" algn="l">
              <a:lnSpc>
                <a:spcPts val="3782"/>
              </a:lnSpc>
              <a:buFont typeface="Arial"/>
              <a:buChar char="•"/>
            </a:pPr>
            <a:r>
              <a:rPr lang="en-US" sz="2702">
                <a:solidFill>
                  <a:srgbClr val="000000"/>
                </a:solidFill>
                <a:latin typeface="Poppins"/>
                <a:ea typeface="Poppins"/>
                <a:cs typeface="Poppins"/>
                <a:sym typeface="Poppins"/>
              </a:rPr>
              <a:t>3. Cloud / Data Processing</a:t>
            </a:r>
          </a:p>
          <a:p>
            <a:pPr marL="583370" lvl="1" indent="-291685" algn="l">
              <a:lnSpc>
                <a:spcPts val="3782"/>
              </a:lnSpc>
              <a:buFont typeface="Arial"/>
              <a:buChar char="•"/>
            </a:pPr>
            <a:r>
              <a:rPr lang="en-US" sz="2702">
                <a:solidFill>
                  <a:srgbClr val="000000"/>
                </a:solidFill>
                <a:latin typeface="Poppins"/>
                <a:ea typeface="Poppins"/>
                <a:cs typeface="Poppins"/>
                <a:sym typeface="Poppins"/>
              </a:rPr>
              <a:t>4. User Interface (Apps, Dashboards)</a:t>
            </a:r>
          </a:p>
        </p:txBody>
      </p:sp>
      <p:sp>
        <p:nvSpPr>
          <p:cNvPr id="17" name="TextBox 17"/>
          <p:cNvSpPr txBox="1"/>
          <p:nvPr/>
        </p:nvSpPr>
        <p:spPr>
          <a:xfrm>
            <a:off x="1898240" y="8448990"/>
            <a:ext cx="2002456" cy="390790"/>
          </a:xfrm>
          <a:prstGeom prst="rect">
            <a:avLst/>
          </a:prstGeom>
        </p:spPr>
        <p:txBody>
          <a:bodyPr lIns="0" tIns="0" rIns="0" bIns="0" rtlCol="0" anchor="t">
            <a:spAutoFit/>
          </a:bodyPr>
          <a:lstStyle/>
          <a:p>
            <a:pPr algn="l">
              <a:lnSpc>
                <a:spcPts val="3074"/>
              </a:lnSpc>
            </a:pPr>
            <a:r>
              <a:rPr lang="en-US" sz="2195" b="1">
                <a:solidFill>
                  <a:srgbClr val="000000"/>
                </a:solidFill>
                <a:latin typeface="Poppins Bold"/>
                <a:ea typeface="Poppins Bold"/>
                <a:cs typeface="Poppins Bold"/>
                <a:sym typeface="Poppins Bold"/>
              </a:rPr>
              <a:t>Visual:</a:t>
            </a:r>
          </a:p>
        </p:txBody>
      </p:sp>
      <p:sp>
        <p:nvSpPr>
          <p:cNvPr id="18" name="TextBox 18"/>
          <p:cNvSpPr txBox="1"/>
          <p:nvPr/>
        </p:nvSpPr>
        <p:spPr>
          <a:xfrm>
            <a:off x="1689172" y="8769581"/>
            <a:ext cx="12181276" cy="483818"/>
          </a:xfrm>
          <a:prstGeom prst="rect">
            <a:avLst/>
          </a:prstGeom>
        </p:spPr>
        <p:txBody>
          <a:bodyPr lIns="0" tIns="0" rIns="0" bIns="0" rtlCol="0" anchor="t">
            <a:spAutoFit/>
          </a:bodyPr>
          <a:lstStyle/>
          <a:p>
            <a:pPr marL="583370" lvl="1" indent="-291685" algn="l">
              <a:lnSpc>
                <a:spcPts val="3782"/>
              </a:lnSpc>
              <a:buFont typeface="Arial"/>
              <a:buChar char="•"/>
            </a:pPr>
            <a:r>
              <a:rPr lang="en-US" sz="2702">
                <a:solidFill>
                  <a:srgbClr val="000000"/>
                </a:solidFill>
                <a:latin typeface="Poppins"/>
                <a:ea typeface="Poppins"/>
                <a:cs typeface="Poppins"/>
                <a:sym typeface="Poppins"/>
              </a:rPr>
              <a:t>IoT system diagram showing device → network → cloud → user.</a:t>
            </a:r>
          </a:p>
        </p:txBody>
      </p:sp>
      <p:sp>
        <p:nvSpPr>
          <p:cNvPr id="19" name="Freeform 19"/>
          <p:cNvSpPr/>
          <p:nvPr/>
        </p:nvSpPr>
        <p:spPr>
          <a:xfrm>
            <a:off x="1208241" y="4631562"/>
            <a:ext cx="394241" cy="369870"/>
          </a:xfrm>
          <a:custGeom>
            <a:avLst/>
            <a:gdLst/>
            <a:ahLst/>
            <a:cxnLst/>
            <a:rect l="l" t="t" r="r" b="b"/>
            <a:pathLst>
              <a:path w="394241" h="369870">
                <a:moveTo>
                  <a:pt x="0" y="0"/>
                </a:moveTo>
                <a:lnTo>
                  <a:pt x="394241" y="0"/>
                </a:lnTo>
                <a:lnTo>
                  <a:pt x="394241" y="369870"/>
                </a:lnTo>
                <a:lnTo>
                  <a:pt x="0" y="369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Freeform 20"/>
          <p:cNvSpPr/>
          <p:nvPr/>
        </p:nvSpPr>
        <p:spPr>
          <a:xfrm>
            <a:off x="1208241" y="8488025"/>
            <a:ext cx="394241" cy="369870"/>
          </a:xfrm>
          <a:custGeom>
            <a:avLst/>
            <a:gdLst/>
            <a:ahLst/>
            <a:cxnLst/>
            <a:rect l="l" t="t" r="r" b="b"/>
            <a:pathLst>
              <a:path w="394241" h="369870">
                <a:moveTo>
                  <a:pt x="0" y="0"/>
                </a:moveTo>
                <a:lnTo>
                  <a:pt x="394241" y="0"/>
                </a:lnTo>
                <a:lnTo>
                  <a:pt x="394241" y="369870"/>
                </a:lnTo>
                <a:lnTo>
                  <a:pt x="0" y="369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1" name="Group 21"/>
          <p:cNvGrpSpPr/>
          <p:nvPr/>
        </p:nvGrpSpPr>
        <p:grpSpPr>
          <a:xfrm>
            <a:off x="16938967" y="0"/>
            <a:ext cx="1349033" cy="1709155"/>
            <a:chOff x="0" y="0"/>
            <a:chExt cx="571381" cy="723910"/>
          </a:xfrm>
        </p:grpSpPr>
        <p:sp>
          <p:nvSpPr>
            <p:cNvPr id="22" name="Freeform 22"/>
            <p:cNvSpPr/>
            <p:nvPr/>
          </p:nvSpPr>
          <p:spPr>
            <a:xfrm>
              <a:off x="0" y="0"/>
              <a:ext cx="571381" cy="723910"/>
            </a:xfrm>
            <a:custGeom>
              <a:avLst/>
              <a:gdLst/>
              <a:ahLst/>
              <a:cxnLst/>
              <a:rect l="l" t="t" r="r" b="b"/>
              <a:pathLst>
                <a:path w="571381" h="723910">
                  <a:moveTo>
                    <a:pt x="571381" y="0"/>
                  </a:moveTo>
                  <a:lnTo>
                    <a:pt x="571381" y="723910"/>
                  </a:lnTo>
                  <a:lnTo>
                    <a:pt x="285691" y="596910"/>
                  </a:lnTo>
                  <a:lnTo>
                    <a:pt x="0" y="723910"/>
                  </a:lnTo>
                  <a:lnTo>
                    <a:pt x="0" y="0"/>
                  </a:lnTo>
                  <a:lnTo>
                    <a:pt x="571381" y="0"/>
                  </a:lnTo>
                  <a:close/>
                </a:path>
              </a:pathLst>
            </a:custGeom>
            <a:solidFill>
              <a:srgbClr val="000000">
                <a:alpha val="50980"/>
              </a:srgbClr>
            </a:solidFill>
            <a:ln cap="sq">
              <a:noFill/>
              <a:prstDash val="dash"/>
              <a:miter/>
            </a:ln>
          </p:spPr>
        </p:sp>
        <p:sp>
          <p:nvSpPr>
            <p:cNvPr id="23" name="TextBox 23"/>
            <p:cNvSpPr txBox="1"/>
            <p:nvPr/>
          </p:nvSpPr>
          <p:spPr>
            <a:xfrm>
              <a:off x="0" y="-104775"/>
              <a:ext cx="571381" cy="701685"/>
            </a:xfrm>
            <a:prstGeom prst="rect">
              <a:avLst/>
            </a:prstGeom>
          </p:spPr>
          <p:txBody>
            <a:bodyPr lIns="127000" tIns="127000" rIns="127000" bIns="127000" rtlCol="0" anchor="ctr"/>
            <a:lstStyle/>
            <a:p>
              <a:pPr algn="ctr">
                <a:lnSpc>
                  <a:spcPts val="8122"/>
                </a:lnSpc>
              </a:pPr>
              <a:r>
                <a:rPr lang="en-US" sz="5801">
                  <a:solidFill>
                    <a:srgbClr val="FFB703">
                      <a:alpha val="50980"/>
                    </a:srgbClr>
                  </a:solidFill>
                  <a:latin typeface="Shrikhand"/>
                  <a:ea typeface="Shrikhand"/>
                  <a:cs typeface="Shrikhand"/>
                  <a:sym typeface="Shrikhand"/>
                </a:rPr>
                <a:t>05</a:t>
              </a:r>
            </a:p>
          </p:txBody>
        </p:sp>
      </p:grpSp>
      <p:sp>
        <p:nvSpPr>
          <p:cNvPr id="24" name="Freeform 24"/>
          <p:cNvSpPr/>
          <p:nvPr/>
        </p:nvSpPr>
        <p:spPr>
          <a:xfrm>
            <a:off x="1028700" y="3423783"/>
            <a:ext cx="791422" cy="644020"/>
          </a:xfrm>
          <a:custGeom>
            <a:avLst/>
            <a:gdLst/>
            <a:ahLst/>
            <a:cxnLst/>
            <a:rect l="l" t="t" r="r" b="b"/>
            <a:pathLst>
              <a:path w="791422" h="644020">
                <a:moveTo>
                  <a:pt x="0" y="0"/>
                </a:moveTo>
                <a:lnTo>
                  <a:pt x="791422" y="0"/>
                </a:lnTo>
                <a:lnTo>
                  <a:pt x="791422" y="644020"/>
                </a:lnTo>
                <a:lnTo>
                  <a:pt x="0" y="6440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25"/>
          <p:cNvSpPr/>
          <p:nvPr/>
        </p:nvSpPr>
        <p:spPr>
          <a:xfrm>
            <a:off x="1208241" y="3560858"/>
            <a:ext cx="394241" cy="369870"/>
          </a:xfrm>
          <a:custGeom>
            <a:avLst/>
            <a:gdLst/>
            <a:ahLst/>
            <a:cxnLst/>
            <a:rect l="l" t="t" r="r" b="b"/>
            <a:pathLst>
              <a:path w="394241" h="369870">
                <a:moveTo>
                  <a:pt x="0" y="0"/>
                </a:moveTo>
                <a:lnTo>
                  <a:pt x="394241" y="0"/>
                </a:lnTo>
                <a:lnTo>
                  <a:pt x="394241" y="369870"/>
                </a:lnTo>
                <a:lnTo>
                  <a:pt x="0" y="36987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3740">
            <a:off x="-3487180" y="5653731"/>
            <a:ext cx="9031761" cy="5373898"/>
          </a:xfrm>
          <a:custGeom>
            <a:avLst/>
            <a:gdLst/>
            <a:ahLst/>
            <a:cxnLst/>
            <a:rect l="l" t="t" r="r" b="b"/>
            <a:pathLst>
              <a:path w="9031761" h="5373898">
                <a:moveTo>
                  <a:pt x="0" y="0"/>
                </a:moveTo>
                <a:lnTo>
                  <a:pt x="9031760" y="0"/>
                </a:lnTo>
                <a:lnTo>
                  <a:pt x="9031760" y="5373898"/>
                </a:lnTo>
                <a:lnTo>
                  <a:pt x="0" y="5373898"/>
                </a:lnTo>
                <a:lnTo>
                  <a:pt x="0" y="0"/>
                </a:lnTo>
                <a:close/>
              </a:path>
            </a:pathLst>
          </a:custGeom>
          <a:blipFill>
            <a:blip r:embed="rId2"/>
            <a:stretch>
              <a:fillRect/>
            </a:stretch>
          </a:blipFill>
        </p:spPr>
      </p:sp>
      <p:grpSp>
        <p:nvGrpSpPr>
          <p:cNvPr id="3" name="Group 3"/>
          <p:cNvGrpSpPr/>
          <p:nvPr/>
        </p:nvGrpSpPr>
        <p:grpSpPr>
          <a:xfrm>
            <a:off x="3728133" y="224498"/>
            <a:ext cx="12801260" cy="1065272"/>
            <a:chOff x="0" y="0"/>
            <a:chExt cx="4513328" cy="375582"/>
          </a:xfrm>
        </p:grpSpPr>
        <p:sp>
          <p:nvSpPr>
            <p:cNvPr id="4" name="Freeform 4"/>
            <p:cNvSpPr/>
            <p:nvPr/>
          </p:nvSpPr>
          <p:spPr>
            <a:xfrm>
              <a:off x="0" y="0"/>
              <a:ext cx="4513328" cy="375582"/>
            </a:xfrm>
            <a:custGeom>
              <a:avLst/>
              <a:gdLst/>
              <a:ahLst/>
              <a:cxnLst/>
              <a:rect l="l" t="t" r="r" b="b"/>
              <a:pathLst>
                <a:path w="4513328" h="375582">
                  <a:moveTo>
                    <a:pt x="203200" y="0"/>
                  </a:moveTo>
                  <a:lnTo>
                    <a:pt x="4513328" y="0"/>
                  </a:lnTo>
                  <a:lnTo>
                    <a:pt x="4310128" y="375582"/>
                  </a:lnTo>
                  <a:lnTo>
                    <a:pt x="0" y="375582"/>
                  </a:lnTo>
                  <a:lnTo>
                    <a:pt x="203200" y="0"/>
                  </a:lnTo>
                  <a:close/>
                </a:path>
              </a:pathLst>
            </a:custGeom>
            <a:solidFill>
              <a:srgbClr val="FFB703"/>
            </a:solidFill>
          </p:spPr>
        </p:sp>
        <p:sp>
          <p:nvSpPr>
            <p:cNvPr id="5" name="TextBox 5"/>
            <p:cNvSpPr txBox="1"/>
            <p:nvPr/>
          </p:nvSpPr>
          <p:spPr>
            <a:xfrm>
              <a:off x="101600" y="-38100"/>
              <a:ext cx="4310128" cy="413682"/>
            </a:xfrm>
            <a:prstGeom prst="rect">
              <a:avLst/>
            </a:prstGeom>
          </p:spPr>
          <p:txBody>
            <a:bodyPr lIns="50800" tIns="50800" rIns="50800" bIns="50800" rtlCol="0" anchor="ctr"/>
            <a:lstStyle/>
            <a:p>
              <a:pPr algn="ctr">
                <a:lnSpc>
                  <a:spcPts val="2514"/>
                </a:lnSpc>
              </a:pPr>
              <a:endParaRPr/>
            </a:p>
          </p:txBody>
        </p:sp>
      </p:grpSp>
      <p:sp>
        <p:nvSpPr>
          <p:cNvPr id="6" name="Freeform 6"/>
          <p:cNvSpPr/>
          <p:nvPr/>
        </p:nvSpPr>
        <p:spPr>
          <a:xfrm flipH="1" flipV="1">
            <a:off x="-2166375" y="0"/>
            <a:ext cx="8064402" cy="10490279"/>
          </a:xfrm>
          <a:custGeom>
            <a:avLst/>
            <a:gdLst/>
            <a:ahLst/>
            <a:cxnLst/>
            <a:rect l="l" t="t" r="r" b="b"/>
            <a:pathLst>
              <a:path w="8064402" h="10490279">
                <a:moveTo>
                  <a:pt x="8064401" y="10490279"/>
                </a:moveTo>
                <a:lnTo>
                  <a:pt x="0" y="10490279"/>
                </a:lnTo>
                <a:lnTo>
                  <a:pt x="0" y="0"/>
                </a:lnTo>
                <a:lnTo>
                  <a:pt x="8064401" y="0"/>
                </a:lnTo>
                <a:lnTo>
                  <a:pt x="8064401" y="10490279"/>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552809" y="5315"/>
            <a:ext cx="1467224" cy="3080785"/>
          </a:xfrm>
          <a:custGeom>
            <a:avLst/>
            <a:gdLst/>
            <a:ahLst/>
            <a:cxnLst/>
            <a:rect l="l" t="t" r="r" b="b"/>
            <a:pathLst>
              <a:path w="1467224" h="3080785">
                <a:moveTo>
                  <a:pt x="0" y="0"/>
                </a:moveTo>
                <a:lnTo>
                  <a:pt x="1467224" y="0"/>
                </a:lnTo>
                <a:lnTo>
                  <a:pt x="1467224" y="3080785"/>
                </a:lnTo>
                <a:lnTo>
                  <a:pt x="0" y="30807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9" name="Group 9"/>
          <p:cNvGrpSpPr/>
          <p:nvPr/>
        </p:nvGrpSpPr>
        <p:grpSpPr>
          <a:xfrm>
            <a:off x="16986593" y="0"/>
            <a:ext cx="1349033" cy="1709155"/>
            <a:chOff x="0" y="0"/>
            <a:chExt cx="571381" cy="723910"/>
          </a:xfrm>
        </p:grpSpPr>
        <p:sp>
          <p:nvSpPr>
            <p:cNvPr id="10" name="Freeform 10"/>
            <p:cNvSpPr/>
            <p:nvPr/>
          </p:nvSpPr>
          <p:spPr>
            <a:xfrm>
              <a:off x="0" y="0"/>
              <a:ext cx="571381" cy="723910"/>
            </a:xfrm>
            <a:custGeom>
              <a:avLst/>
              <a:gdLst/>
              <a:ahLst/>
              <a:cxnLst/>
              <a:rect l="l" t="t" r="r" b="b"/>
              <a:pathLst>
                <a:path w="571381" h="723910">
                  <a:moveTo>
                    <a:pt x="571381" y="0"/>
                  </a:moveTo>
                  <a:lnTo>
                    <a:pt x="571381" y="723910"/>
                  </a:lnTo>
                  <a:lnTo>
                    <a:pt x="285691" y="596910"/>
                  </a:lnTo>
                  <a:lnTo>
                    <a:pt x="0" y="723910"/>
                  </a:lnTo>
                  <a:lnTo>
                    <a:pt x="0" y="0"/>
                  </a:lnTo>
                  <a:lnTo>
                    <a:pt x="571381" y="0"/>
                  </a:lnTo>
                  <a:close/>
                </a:path>
              </a:pathLst>
            </a:custGeom>
            <a:solidFill>
              <a:srgbClr val="000000">
                <a:alpha val="50980"/>
              </a:srgbClr>
            </a:solidFill>
            <a:ln cap="sq">
              <a:noFill/>
              <a:prstDash val="dash"/>
              <a:miter/>
            </a:ln>
          </p:spPr>
        </p:sp>
        <p:sp>
          <p:nvSpPr>
            <p:cNvPr id="11" name="TextBox 11"/>
            <p:cNvSpPr txBox="1"/>
            <p:nvPr/>
          </p:nvSpPr>
          <p:spPr>
            <a:xfrm>
              <a:off x="0" y="-104775"/>
              <a:ext cx="571381" cy="701685"/>
            </a:xfrm>
            <a:prstGeom prst="rect">
              <a:avLst/>
            </a:prstGeom>
          </p:spPr>
          <p:txBody>
            <a:bodyPr lIns="127000" tIns="127000" rIns="127000" bIns="127000" rtlCol="0" anchor="ctr"/>
            <a:lstStyle/>
            <a:p>
              <a:pPr algn="ctr">
                <a:lnSpc>
                  <a:spcPts val="8122"/>
                </a:lnSpc>
              </a:pPr>
              <a:r>
                <a:rPr lang="en-US" sz="5801">
                  <a:solidFill>
                    <a:srgbClr val="FFB703">
                      <a:alpha val="50980"/>
                    </a:srgbClr>
                  </a:solidFill>
                  <a:latin typeface="Shrikhand"/>
                  <a:ea typeface="Shrikhand"/>
                  <a:cs typeface="Shrikhand"/>
                  <a:sym typeface="Shrikhand"/>
                </a:rPr>
                <a:t>06</a:t>
              </a:r>
            </a:p>
          </p:txBody>
        </p:sp>
      </p:grpSp>
      <p:sp>
        <p:nvSpPr>
          <p:cNvPr id="13" name="TextBox 13"/>
          <p:cNvSpPr txBox="1"/>
          <p:nvPr/>
        </p:nvSpPr>
        <p:spPr>
          <a:xfrm>
            <a:off x="4285930" y="493660"/>
            <a:ext cx="12353238" cy="581785"/>
          </a:xfrm>
          <a:prstGeom prst="rect">
            <a:avLst/>
          </a:prstGeom>
        </p:spPr>
        <p:txBody>
          <a:bodyPr lIns="0" tIns="0" rIns="0" bIns="0" rtlCol="0" anchor="t">
            <a:spAutoFit/>
          </a:bodyPr>
          <a:lstStyle/>
          <a:p>
            <a:pPr algn="l">
              <a:lnSpc>
                <a:spcPts val="4231"/>
              </a:lnSpc>
              <a:spcBef>
                <a:spcPct val="0"/>
              </a:spcBef>
            </a:pPr>
            <a:r>
              <a:rPr lang="en-US" sz="3846" b="1" dirty="0">
                <a:solidFill>
                  <a:srgbClr val="000000"/>
                </a:solidFill>
                <a:latin typeface="Poppins Bold"/>
                <a:ea typeface="Poppins Bold"/>
                <a:cs typeface="Poppins Bold"/>
                <a:sym typeface="Poppins Bold"/>
              </a:rPr>
              <a:t>OSI MODEL LAYER MAPPING FOR CLOUD AND IOT</a:t>
            </a:r>
          </a:p>
        </p:txBody>
      </p:sp>
      <p:graphicFrame>
        <p:nvGraphicFramePr>
          <p:cNvPr id="14" name="Table 13">
            <a:extLst>
              <a:ext uri="{FF2B5EF4-FFF2-40B4-BE49-F238E27FC236}">
                <a16:creationId xmlns:a16="http://schemas.microsoft.com/office/drawing/2014/main" id="{34CA3537-F68F-749D-F52B-E05AC6CEC0C5}"/>
              </a:ext>
            </a:extLst>
          </p:cNvPr>
          <p:cNvGraphicFramePr>
            <a:graphicFrameLocks noGrp="1"/>
          </p:cNvGraphicFramePr>
          <p:nvPr>
            <p:extLst>
              <p:ext uri="{D42A27DB-BD31-4B8C-83A1-F6EECF244321}">
                <p14:modId xmlns:p14="http://schemas.microsoft.com/office/powerpoint/2010/main" val="1823146729"/>
              </p:ext>
            </p:extLst>
          </p:nvPr>
        </p:nvGraphicFramePr>
        <p:xfrm>
          <a:off x="5486400" y="2324100"/>
          <a:ext cx="11353800" cy="6324602"/>
        </p:xfrm>
        <a:graphic>
          <a:graphicData uri="http://schemas.openxmlformats.org/drawingml/2006/table">
            <a:tbl>
              <a:tblPr/>
              <a:tblGrid>
                <a:gridCol w="2838450">
                  <a:extLst>
                    <a:ext uri="{9D8B030D-6E8A-4147-A177-3AD203B41FA5}">
                      <a16:colId xmlns:a16="http://schemas.microsoft.com/office/drawing/2014/main" val="887382521"/>
                    </a:ext>
                  </a:extLst>
                </a:gridCol>
                <a:gridCol w="2838450">
                  <a:extLst>
                    <a:ext uri="{9D8B030D-6E8A-4147-A177-3AD203B41FA5}">
                      <a16:colId xmlns:a16="http://schemas.microsoft.com/office/drawing/2014/main" val="3137881071"/>
                    </a:ext>
                  </a:extLst>
                </a:gridCol>
                <a:gridCol w="2838450">
                  <a:extLst>
                    <a:ext uri="{9D8B030D-6E8A-4147-A177-3AD203B41FA5}">
                      <a16:colId xmlns:a16="http://schemas.microsoft.com/office/drawing/2014/main" val="2700512340"/>
                    </a:ext>
                  </a:extLst>
                </a:gridCol>
                <a:gridCol w="2838450">
                  <a:extLst>
                    <a:ext uri="{9D8B030D-6E8A-4147-A177-3AD203B41FA5}">
                      <a16:colId xmlns:a16="http://schemas.microsoft.com/office/drawing/2014/main" val="4198357101"/>
                    </a:ext>
                  </a:extLst>
                </a:gridCol>
              </a:tblGrid>
              <a:tr h="778326">
                <a:tc>
                  <a:txBody>
                    <a:bodyPr/>
                    <a:lstStyle/>
                    <a:p>
                      <a:pPr>
                        <a:buNone/>
                      </a:pPr>
                      <a:r>
                        <a:rPr lang="en-US" sz="2100" b="1">
                          <a:effectLst/>
                        </a:rPr>
                        <a:t>OSI Layer</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b="1">
                          <a:effectLst/>
                        </a:rPr>
                        <a:t>IoT Function</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b="1">
                          <a:effectLst/>
                        </a:rPr>
                        <a:t>Cloud Function</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b="1">
                          <a:effectLst/>
                        </a:rPr>
                        <a:t>Example</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4185229633"/>
                  </a:ext>
                </a:extLst>
              </a:tr>
              <a:tr h="827323">
                <a:tc>
                  <a:txBody>
                    <a:bodyPr/>
                    <a:lstStyle/>
                    <a:p>
                      <a:pPr>
                        <a:buNone/>
                      </a:pPr>
                      <a:r>
                        <a:rPr lang="en-US" sz="2100">
                          <a:effectLst/>
                        </a:rPr>
                        <a:t>7 Application</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dirty="0">
                          <a:effectLst/>
                        </a:rPr>
                        <a:t>Device communication</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Web app interface</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MQTT, HTTP</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1547922376"/>
                  </a:ext>
                </a:extLst>
              </a:tr>
              <a:tr h="778326">
                <a:tc>
                  <a:txBody>
                    <a:bodyPr/>
                    <a:lstStyle/>
                    <a:p>
                      <a:pPr>
                        <a:buNone/>
                      </a:pPr>
                      <a:r>
                        <a:rPr lang="en-US" sz="2100">
                          <a:effectLst/>
                        </a:rPr>
                        <a:t>6 Presentation</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dirty="0">
                          <a:effectLst/>
                        </a:rPr>
                        <a:t>Data encryption</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Data decoding</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JSON, SSL</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894515195"/>
                  </a:ext>
                </a:extLst>
              </a:tr>
              <a:tr h="778326">
                <a:tc>
                  <a:txBody>
                    <a:bodyPr/>
                    <a:lstStyle/>
                    <a:p>
                      <a:pPr>
                        <a:buNone/>
                      </a:pPr>
                      <a:r>
                        <a:rPr lang="en-US" sz="2100">
                          <a:effectLst/>
                        </a:rPr>
                        <a:t>5 Session</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dirty="0">
                          <a:effectLst/>
                        </a:rPr>
                        <a:t>Session management</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API connections</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MQTT sessions</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653819316"/>
                  </a:ext>
                </a:extLst>
              </a:tr>
              <a:tr h="778326">
                <a:tc>
                  <a:txBody>
                    <a:bodyPr/>
                    <a:lstStyle/>
                    <a:p>
                      <a:pPr>
                        <a:buNone/>
                      </a:pPr>
                      <a:r>
                        <a:rPr lang="en-US" sz="2100">
                          <a:effectLst/>
                        </a:rPr>
                        <a:t>4 Transport</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Data delivery</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Reliable transfer</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TCP/UDP</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981153761"/>
                  </a:ext>
                </a:extLst>
              </a:tr>
              <a:tr h="778326">
                <a:tc>
                  <a:txBody>
                    <a:bodyPr/>
                    <a:lstStyle/>
                    <a:p>
                      <a:pPr>
                        <a:buNone/>
                      </a:pPr>
                      <a:r>
                        <a:rPr lang="en-US" sz="2100">
                          <a:effectLst/>
                        </a:rPr>
                        <a:t>3 Network</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IP routing</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Internet routing</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IPv4/IPv6</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2848313660"/>
                  </a:ext>
                </a:extLst>
              </a:tr>
              <a:tr h="827323">
                <a:tc>
                  <a:txBody>
                    <a:bodyPr/>
                    <a:lstStyle/>
                    <a:p>
                      <a:pPr>
                        <a:buNone/>
                      </a:pPr>
                      <a:r>
                        <a:rPr lang="en-US" sz="2100">
                          <a:effectLst/>
                        </a:rPr>
                        <a:t>2 Data Link</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Local device connection</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Internal comms</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Wi-Fi, Ethernet</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801748773"/>
                  </a:ext>
                </a:extLst>
              </a:tr>
              <a:tr h="778326">
                <a:tc>
                  <a:txBody>
                    <a:bodyPr/>
                    <a:lstStyle/>
                    <a:p>
                      <a:pPr>
                        <a:buNone/>
                      </a:pPr>
                      <a:r>
                        <a:rPr lang="en-US" sz="2100">
                          <a:effectLst/>
                        </a:rPr>
                        <a:t>1 Physical</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Hardware, signals</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a:effectLst/>
                        </a:rPr>
                        <a:t>Server infrastructure</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tc>
                  <a:txBody>
                    <a:bodyPr/>
                    <a:lstStyle/>
                    <a:p>
                      <a:pPr>
                        <a:buNone/>
                      </a:pPr>
                      <a:r>
                        <a:rPr lang="en-US" sz="2100" dirty="0">
                          <a:effectLst/>
                        </a:rPr>
                        <a:t>Cables, Sensors</a:t>
                      </a:r>
                    </a:p>
                  </a:txBody>
                  <a:tcPr marL="65590" marR="65590" marT="32795" marB="32795" anchor="ctr">
                    <a:lnL w="9525" cap="flat" cmpd="sng" algn="ctr">
                      <a:solidFill>
                        <a:srgbClr val="D9D9D9"/>
                      </a:solidFill>
                      <a:prstDash val="solid"/>
                      <a:round/>
                      <a:headEnd type="none" w="med" len="med"/>
                      <a:tailEnd type="none" w="med" len="med"/>
                    </a:lnL>
                    <a:lnR w="9525" cap="flat" cmpd="sng" algn="ctr">
                      <a:solidFill>
                        <a:srgbClr val="D9D9D9"/>
                      </a:solidFill>
                      <a:prstDash val="solid"/>
                      <a:round/>
                      <a:headEnd type="none" w="med" len="med"/>
                      <a:tailEnd type="none" w="med" len="med"/>
                    </a:lnR>
                    <a:lnT w="9525" cap="flat" cmpd="sng" algn="ctr">
                      <a:solidFill>
                        <a:srgbClr val="D9D9D9"/>
                      </a:solidFill>
                      <a:prstDash val="solid"/>
                      <a:round/>
                      <a:headEnd type="none" w="med" len="med"/>
                      <a:tailEnd type="none" w="med" len="med"/>
                    </a:lnT>
                    <a:lnB w="9525" cap="flat" cmpd="sng" algn="ctr">
                      <a:solidFill>
                        <a:srgbClr val="D9D9D9"/>
                      </a:solidFill>
                      <a:prstDash val="solid"/>
                      <a:round/>
                      <a:headEnd type="none" w="med" len="med"/>
                      <a:tailEnd type="none" w="med" len="med"/>
                    </a:lnB>
                    <a:solidFill>
                      <a:srgbClr val="FFFFFF"/>
                    </a:solidFill>
                  </a:tcPr>
                </a:tc>
                <a:extLst>
                  <a:ext uri="{0D108BD9-81ED-4DB2-BD59-A6C34878D82A}">
                    <a16:rowId xmlns:a16="http://schemas.microsoft.com/office/drawing/2014/main" val="3739386667"/>
                  </a:ext>
                </a:extLst>
              </a:tr>
            </a:tbl>
          </a:graphicData>
        </a:graphic>
      </p:graphicFrame>
      <p:sp>
        <p:nvSpPr>
          <p:cNvPr id="15" name="Rectangle 1">
            <a:extLst>
              <a:ext uri="{FF2B5EF4-FFF2-40B4-BE49-F238E27FC236}">
                <a16:creationId xmlns:a16="http://schemas.microsoft.com/office/drawing/2014/main" id="{6AFDF368-B1AF-8F32-B414-881D74449227}"/>
              </a:ext>
            </a:extLst>
          </p:cNvPr>
          <p:cNvSpPr>
            <a:spLocks noChangeArrowheads="1"/>
          </p:cNvSpPr>
          <p:nvPr/>
        </p:nvSpPr>
        <p:spPr bwMode="auto">
          <a:xfrm>
            <a:off x="8687175" y="5955243"/>
            <a:ext cx="24983887"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Char"/>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76612" y="7193735"/>
            <a:ext cx="5295803" cy="1970398"/>
            <a:chOff x="0" y="0"/>
            <a:chExt cx="1394779" cy="518952"/>
          </a:xfrm>
        </p:grpSpPr>
        <p:sp>
          <p:nvSpPr>
            <p:cNvPr id="3" name="Freeform 3"/>
            <p:cNvSpPr/>
            <p:nvPr/>
          </p:nvSpPr>
          <p:spPr>
            <a:xfrm>
              <a:off x="0" y="0"/>
              <a:ext cx="1394779" cy="518952"/>
            </a:xfrm>
            <a:custGeom>
              <a:avLst/>
              <a:gdLst/>
              <a:ahLst/>
              <a:cxnLst/>
              <a:rect l="l" t="t" r="r" b="b"/>
              <a:pathLst>
                <a:path w="1394779" h="518952">
                  <a:moveTo>
                    <a:pt x="0" y="0"/>
                  </a:moveTo>
                  <a:lnTo>
                    <a:pt x="1394779" y="0"/>
                  </a:lnTo>
                  <a:lnTo>
                    <a:pt x="1394779" y="518952"/>
                  </a:lnTo>
                  <a:lnTo>
                    <a:pt x="0" y="518952"/>
                  </a:lnTo>
                  <a:close/>
                </a:path>
              </a:pathLst>
            </a:custGeom>
            <a:solidFill>
              <a:srgbClr val="EEEFF6"/>
            </a:solidFill>
          </p:spPr>
        </p:sp>
        <p:sp>
          <p:nvSpPr>
            <p:cNvPr id="4" name="TextBox 4"/>
            <p:cNvSpPr txBox="1"/>
            <p:nvPr/>
          </p:nvSpPr>
          <p:spPr>
            <a:xfrm>
              <a:off x="0" y="-76200"/>
              <a:ext cx="1394779" cy="595152"/>
            </a:xfrm>
            <a:prstGeom prst="rect">
              <a:avLst/>
            </a:prstGeom>
          </p:spPr>
          <p:txBody>
            <a:bodyPr lIns="50800" tIns="50800" rIns="50800" bIns="50800" rtlCol="0" anchor="ctr"/>
            <a:lstStyle/>
            <a:p>
              <a:pPr algn="ctr">
                <a:lnSpc>
                  <a:spcPts val="3779"/>
                </a:lnSpc>
              </a:pPr>
              <a:endParaRPr/>
            </a:p>
          </p:txBody>
        </p:sp>
      </p:grpSp>
      <p:grpSp>
        <p:nvGrpSpPr>
          <p:cNvPr id="5" name="Group 5"/>
          <p:cNvGrpSpPr/>
          <p:nvPr/>
        </p:nvGrpSpPr>
        <p:grpSpPr>
          <a:xfrm>
            <a:off x="1076612" y="2766236"/>
            <a:ext cx="5295803" cy="1627300"/>
            <a:chOff x="0" y="0"/>
            <a:chExt cx="1394779" cy="428589"/>
          </a:xfrm>
        </p:grpSpPr>
        <p:sp>
          <p:nvSpPr>
            <p:cNvPr id="6" name="Freeform 6"/>
            <p:cNvSpPr/>
            <p:nvPr/>
          </p:nvSpPr>
          <p:spPr>
            <a:xfrm>
              <a:off x="0" y="0"/>
              <a:ext cx="1394779" cy="428589"/>
            </a:xfrm>
            <a:custGeom>
              <a:avLst/>
              <a:gdLst/>
              <a:ahLst/>
              <a:cxnLst/>
              <a:rect l="l" t="t" r="r" b="b"/>
              <a:pathLst>
                <a:path w="1394779" h="428589">
                  <a:moveTo>
                    <a:pt x="0" y="0"/>
                  </a:moveTo>
                  <a:lnTo>
                    <a:pt x="1394779" y="0"/>
                  </a:lnTo>
                  <a:lnTo>
                    <a:pt x="1394779" y="428589"/>
                  </a:lnTo>
                  <a:lnTo>
                    <a:pt x="0" y="428589"/>
                  </a:lnTo>
                  <a:close/>
                </a:path>
              </a:pathLst>
            </a:custGeom>
            <a:solidFill>
              <a:srgbClr val="EEEFF6"/>
            </a:solidFill>
          </p:spPr>
        </p:sp>
        <p:sp>
          <p:nvSpPr>
            <p:cNvPr id="7" name="TextBox 7"/>
            <p:cNvSpPr txBox="1"/>
            <p:nvPr/>
          </p:nvSpPr>
          <p:spPr>
            <a:xfrm>
              <a:off x="0" y="-76200"/>
              <a:ext cx="1394779" cy="504789"/>
            </a:xfrm>
            <a:prstGeom prst="rect">
              <a:avLst/>
            </a:prstGeom>
          </p:spPr>
          <p:txBody>
            <a:bodyPr lIns="50800" tIns="50800" rIns="50800" bIns="50800" rtlCol="0" anchor="ctr"/>
            <a:lstStyle/>
            <a:p>
              <a:pPr algn="ctr">
                <a:lnSpc>
                  <a:spcPts val="3779"/>
                </a:lnSpc>
              </a:pPr>
              <a:endParaRPr/>
            </a:p>
          </p:txBody>
        </p:sp>
      </p:grpSp>
      <p:sp>
        <p:nvSpPr>
          <p:cNvPr id="8" name="Freeform 8"/>
          <p:cNvSpPr/>
          <p:nvPr/>
        </p:nvSpPr>
        <p:spPr>
          <a:xfrm>
            <a:off x="6324503" y="3006404"/>
            <a:ext cx="5638994" cy="5638994"/>
          </a:xfrm>
          <a:custGeom>
            <a:avLst/>
            <a:gdLst/>
            <a:ahLst/>
            <a:cxnLst/>
            <a:rect l="l" t="t" r="r" b="b"/>
            <a:pathLst>
              <a:path w="5638994" h="5638994">
                <a:moveTo>
                  <a:pt x="0" y="0"/>
                </a:moveTo>
                <a:lnTo>
                  <a:pt x="5638994" y="0"/>
                </a:lnTo>
                <a:lnTo>
                  <a:pt x="5638994" y="5638993"/>
                </a:lnTo>
                <a:lnTo>
                  <a:pt x="0" y="5638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9"/>
          <p:cNvGrpSpPr/>
          <p:nvPr/>
        </p:nvGrpSpPr>
        <p:grpSpPr>
          <a:xfrm>
            <a:off x="7143443" y="3825344"/>
            <a:ext cx="4001114" cy="4001114"/>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25000" r="-25000"/>
              </a:stretch>
            </a:blipFill>
          </p:spPr>
        </p:sp>
      </p:grpSp>
      <p:grpSp>
        <p:nvGrpSpPr>
          <p:cNvPr id="11" name="Group 11"/>
          <p:cNvGrpSpPr/>
          <p:nvPr/>
        </p:nvGrpSpPr>
        <p:grpSpPr>
          <a:xfrm>
            <a:off x="11963497" y="2622550"/>
            <a:ext cx="5295803" cy="1770986"/>
            <a:chOff x="0" y="0"/>
            <a:chExt cx="1394779" cy="466432"/>
          </a:xfrm>
        </p:grpSpPr>
        <p:sp>
          <p:nvSpPr>
            <p:cNvPr id="12" name="Freeform 12"/>
            <p:cNvSpPr/>
            <p:nvPr/>
          </p:nvSpPr>
          <p:spPr>
            <a:xfrm>
              <a:off x="0" y="0"/>
              <a:ext cx="1394779" cy="466432"/>
            </a:xfrm>
            <a:custGeom>
              <a:avLst/>
              <a:gdLst/>
              <a:ahLst/>
              <a:cxnLst/>
              <a:rect l="l" t="t" r="r" b="b"/>
              <a:pathLst>
                <a:path w="1394779" h="466432">
                  <a:moveTo>
                    <a:pt x="0" y="0"/>
                  </a:moveTo>
                  <a:lnTo>
                    <a:pt x="1394779" y="0"/>
                  </a:lnTo>
                  <a:lnTo>
                    <a:pt x="1394779" y="466432"/>
                  </a:lnTo>
                  <a:lnTo>
                    <a:pt x="0" y="466432"/>
                  </a:lnTo>
                  <a:close/>
                </a:path>
              </a:pathLst>
            </a:custGeom>
            <a:solidFill>
              <a:srgbClr val="EEEFF6"/>
            </a:solidFill>
          </p:spPr>
        </p:sp>
        <p:sp>
          <p:nvSpPr>
            <p:cNvPr id="13" name="TextBox 13"/>
            <p:cNvSpPr txBox="1"/>
            <p:nvPr/>
          </p:nvSpPr>
          <p:spPr>
            <a:xfrm>
              <a:off x="0" y="-76200"/>
              <a:ext cx="1394779" cy="542632"/>
            </a:xfrm>
            <a:prstGeom prst="rect">
              <a:avLst/>
            </a:prstGeom>
          </p:spPr>
          <p:txBody>
            <a:bodyPr lIns="50800" tIns="50800" rIns="50800" bIns="50800" rtlCol="0" anchor="ctr"/>
            <a:lstStyle/>
            <a:p>
              <a:pPr algn="ctr">
                <a:lnSpc>
                  <a:spcPts val="3779"/>
                </a:lnSpc>
              </a:pPr>
              <a:endParaRPr/>
            </a:p>
          </p:txBody>
        </p:sp>
      </p:grpSp>
      <p:sp>
        <p:nvSpPr>
          <p:cNvPr id="14" name="TextBox 14"/>
          <p:cNvSpPr txBox="1"/>
          <p:nvPr/>
        </p:nvSpPr>
        <p:spPr>
          <a:xfrm>
            <a:off x="2660334" y="1488733"/>
            <a:ext cx="12967332" cy="477520"/>
          </a:xfrm>
          <a:prstGeom prst="rect">
            <a:avLst/>
          </a:prstGeom>
        </p:spPr>
        <p:txBody>
          <a:bodyPr lIns="0" tIns="0" rIns="0" bIns="0" rtlCol="0" anchor="t">
            <a:spAutoFit/>
          </a:bodyPr>
          <a:lstStyle/>
          <a:p>
            <a:pPr algn="ctr">
              <a:lnSpc>
                <a:spcPts val="3409"/>
              </a:lnSpc>
              <a:spcBef>
                <a:spcPct val="0"/>
              </a:spcBef>
            </a:pPr>
            <a:r>
              <a:rPr lang="en-US" sz="3099" b="1">
                <a:solidFill>
                  <a:srgbClr val="000000"/>
                </a:solidFill>
                <a:latin typeface="Poppins Bold"/>
                <a:ea typeface="Poppins Bold"/>
                <a:cs typeface="Poppins Bold"/>
                <a:sym typeface="Poppins Bold"/>
              </a:rPr>
              <a:t>SECURITY AND COMMUNICATION IN OSI LAYERS</a:t>
            </a:r>
          </a:p>
        </p:txBody>
      </p:sp>
      <p:sp>
        <p:nvSpPr>
          <p:cNvPr id="15" name="TextBox 15"/>
          <p:cNvSpPr txBox="1"/>
          <p:nvPr/>
        </p:nvSpPr>
        <p:spPr>
          <a:xfrm>
            <a:off x="12096999" y="2901290"/>
            <a:ext cx="4256718" cy="402336"/>
          </a:xfrm>
          <a:prstGeom prst="rect">
            <a:avLst/>
          </a:prstGeom>
        </p:spPr>
        <p:txBody>
          <a:bodyPr lIns="0" tIns="0" rIns="0" bIns="0" rtlCol="0" anchor="t">
            <a:spAutoFit/>
          </a:bodyPr>
          <a:lstStyle/>
          <a:p>
            <a:pPr algn="l">
              <a:lnSpc>
                <a:spcPts val="2997"/>
              </a:lnSpc>
            </a:pPr>
            <a:r>
              <a:rPr lang="en-US" sz="2700" b="1">
                <a:solidFill>
                  <a:srgbClr val="000000"/>
                </a:solidFill>
                <a:latin typeface="Poppins Bold"/>
                <a:ea typeface="Poppins Bold"/>
                <a:cs typeface="Poppins Bold"/>
                <a:sym typeface="Poppins Bold"/>
              </a:rPr>
              <a:t>Reliability:</a:t>
            </a:r>
          </a:p>
        </p:txBody>
      </p:sp>
      <p:sp>
        <p:nvSpPr>
          <p:cNvPr id="16" name="TextBox 16"/>
          <p:cNvSpPr txBox="1"/>
          <p:nvPr/>
        </p:nvSpPr>
        <p:spPr>
          <a:xfrm>
            <a:off x="12096999" y="3307184"/>
            <a:ext cx="4932976" cy="960120"/>
          </a:xfrm>
          <a:prstGeom prst="rect">
            <a:avLst/>
          </a:prstGeom>
        </p:spPr>
        <p:txBody>
          <a:bodyPr lIns="0" tIns="0" rIns="0" bIns="0" rtlCol="0" anchor="t">
            <a:spAutoFit/>
          </a:bodyPr>
          <a:lstStyle/>
          <a:p>
            <a:pPr algn="just">
              <a:lnSpc>
                <a:spcPts val="3779"/>
              </a:lnSpc>
            </a:pPr>
            <a:r>
              <a:rPr lang="en-US" sz="2700">
                <a:solidFill>
                  <a:srgbClr val="000000"/>
                </a:solidFill>
                <a:latin typeface="Poppins"/>
                <a:ea typeface="Poppins"/>
                <a:cs typeface="Poppins"/>
                <a:sym typeface="Poppins"/>
              </a:rPr>
              <a:t>Ensured by Transport Layer (TCP).</a:t>
            </a:r>
          </a:p>
        </p:txBody>
      </p:sp>
      <p:grpSp>
        <p:nvGrpSpPr>
          <p:cNvPr id="17" name="Group 17"/>
          <p:cNvGrpSpPr/>
          <p:nvPr/>
        </p:nvGrpSpPr>
        <p:grpSpPr>
          <a:xfrm>
            <a:off x="11963497" y="7193735"/>
            <a:ext cx="5295803" cy="1970398"/>
            <a:chOff x="0" y="0"/>
            <a:chExt cx="1394779" cy="518952"/>
          </a:xfrm>
        </p:grpSpPr>
        <p:sp>
          <p:nvSpPr>
            <p:cNvPr id="18" name="Freeform 18"/>
            <p:cNvSpPr/>
            <p:nvPr/>
          </p:nvSpPr>
          <p:spPr>
            <a:xfrm>
              <a:off x="0" y="0"/>
              <a:ext cx="1394779" cy="518952"/>
            </a:xfrm>
            <a:custGeom>
              <a:avLst/>
              <a:gdLst/>
              <a:ahLst/>
              <a:cxnLst/>
              <a:rect l="l" t="t" r="r" b="b"/>
              <a:pathLst>
                <a:path w="1394779" h="518952">
                  <a:moveTo>
                    <a:pt x="0" y="0"/>
                  </a:moveTo>
                  <a:lnTo>
                    <a:pt x="1394779" y="0"/>
                  </a:lnTo>
                  <a:lnTo>
                    <a:pt x="1394779" y="518952"/>
                  </a:lnTo>
                  <a:lnTo>
                    <a:pt x="0" y="518952"/>
                  </a:lnTo>
                  <a:close/>
                </a:path>
              </a:pathLst>
            </a:custGeom>
            <a:solidFill>
              <a:srgbClr val="EEEFF6"/>
            </a:solidFill>
          </p:spPr>
        </p:sp>
        <p:sp>
          <p:nvSpPr>
            <p:cNvPr id="19" name="TextBox 19"/>
            <p:cNvSpPr txBox="1"/>
            <p:nvPr/>
          </p:nvSpPr>
          <p:spPr>
            <a:xfrm>
              <a:off x="0" y="-76200"/>
              <a:ext cx="1394779" cy="595152"/>
            </a:xfrm>
            <a:prstGeom prst="rect">
              <a:avLst/>
            </a:prstGeom>
          </p:spPr>
          <p:txBody>
            <a:bodyPr lIns="50800" tIns="50800" rIns="50800" bIns="50800" rtlCol="0" anchor="ctr"/>
            <a:lstStyle/>
            <a:p>
              <a:pPr algn="ctr">
                <a:lnSpc>
                  <a:spcPts val="3779"/>
                </a:lnSpc>
              </a:pPr>
              <a:endParaRPr/>
            </a:p>
          </p:txBody>
        </p:sp>
      </p:grpSp>
      <p:sp>
        <p:nvSpPr>
          <p:cNvPr id="20" name="TextBox 20"/>
          <p:cNvSpPr txBox="1"/>
          <p:nvPr/>
        </p:nvSpPr>
        <p:spPr>
          <a:xfrm>
            <a:off x="12096847" y="7424121"/>
            <a:ext cx="5162301" cy="402336"/>
          </a:xfrm>
          <a:prstGeom prst="rect">
            <a:avLst/>
          </a:prstGeom>
        </p:spPr>
        <p:txBody>
          <a:bodyPr lIns="0" tIns="0" rIns="0" bIns="0" rtlCol="0" anchor="t">
            <a:spAutoFit/>
          </a:bodyPr>
          <a:lstStyle/>
          <a:p>
            <a:pPr algn="l">
              <a:lnSpc>
                <a:spcPts val="2997"/>
              </a:lnSpc>
            </a:pPr>
            <a:r>
              <a:rPr lang="en-US" sz="2700" b="1">
                <a:solidFill>
                  <a:srgbClr val="000000"/>
                </a:solidFill>
                <a:latin typeface="Poppins Bold"/>
                <a:ea typeface="Poppins Bold"/>
                <a:cs typeface="Poppins Bold"/>
                <a:sym typeface="Poppins Bold"/>
              </a:rPr>
              <a:t>Physical Safety:</a:t>
            </a:r>
          </a:p>
        </p:txBody>
      </p:sp>
      <p:sp>
        <p:nvSpPr>
          <p:cNvPr id="21" name="TextBox 21"/>
          <p:cNvSpPr txBox="1"/>
          <p:nvPr/>
        </p:nvSpPr>
        <p:spPr>
          <a:xfrm>
            <a:off x="12144911" y="7933066"/>
            <a:ext cx="4932976" cy="960120"/>
          </a:xfrm>
          <a:prstGeom prst="rect">
            <a:avLst/>
          </a:prstGeom>
        </p:spPr>
        <p:txBody>
          <a:bodyPr lIns="0" tIns="0" rIns="0" bIns="0" rtlCol="0" anchor="t">
            <a:spAutoFit/>
          </a:bodyPr>
          <a:lstStyle/>
          <a:p>
            <a:pPr algn="just">
              <a:lnSpc>
                <a:spcPts val="3779"/>
              </a:lnSpc>
            </a:pPr>
            <a:r>
              <a:rPr lang="en-US" sz="2700">
                <a:solidFill>
                  <a:srgbClr val="000000"/>
                </a:solidFill>
                <a:latin typeface="Poppins"/>
                <a:ea typeface="Poppins"/>
                <a:cs typeface="Poppins"/>
                <a:sym typeface="Poppins"/>
              </a:rPr>
              <a:t>Hardware protection at Physical &amp; Data Link Layers.</a:t>
            </a:r>
          </a:p>
        </p:txBody>
      </p:sp>
      <p:sp>
        <p:nvSpPr>
          <p:cNvPr id="22" name="TextBox 22"/>
          <p:cNvSpPr txBox="1"/>
          <p:nvPr/>
        </p:nvSpPr>
        <p:spPr>
          <a:xfrm>
            <a:off x="2557647" y="2901290"/>
            <a:ext cx="3633354" cy="402336"/>
          </a:xfrm>
          <a:prstGeom prst="rect">
            <a:avLst/>
          </a:prstGeom>
        </p:spPr>
        <p:txBody>
          <a:bodyPr lIns="0" tIns="0" rIns="0" bIns="0" rtlCol="0" anchor="t">
            <a:spAutoFit/>
          </a:bodyPr>
          <a:lstStyle/>
          <a:p>
            <a:pPr algn="r">
              <a:lnSpc>
                <a:spcPts val="2997"/>
              </a:lnSpc>
            </a:pPr>
            <a:r>
              <a:rPr lang="en-US" sz="2700" b="1">
                <a:solidFill>
                  <a:srgbClr val="000000"/>
                </a:solidFill>
                <a:latin typeface="Poppins Bold"/>
                <a:ea typeface="Poppins Bold"/>
                <a:cs typeface="Poppins Bold"/>
                <a:sym typeface="Poppins Bold"/>
              </a:rPr>
              <a:t>Encryption:</a:t>
            </a:r>
          </a:p>
        </p:txBody>
      </p:sp>
      <p:sp>
        <p:nvSpPr>
          <p:cNvPr id="23" name="TextBox 23"/>
          <p:cNvSpPr txBox="1"/>
          <p:nvPr/>
        </p:nvSpPr>
        <p:spPr>
          <a:xfrm>
            <a:off x="1258026" y="3191079"/>
            <a:ext cx="4932976" cy="960120"/>
          </a:xfrm>
          <a:prstGeom prst="rect">
            <a:avLst/>
          </a:prstGeom>
        </p:spPr>
        <p:txBody>
          <a:bodyPr lIns="0" tIns="0" rIns="0" bIns="0" rtlCol="0" anchor="t">
            <a:spAutoFit/>
          </a:bodyPr>
          <a:lstStyle/>
          <a:p>
            <a:pPr algn="just">
              <a:lnSpc>
                <a:spcPts val="3779"/>
              </a:lnSpc>
            </a:pPr>
            <a:r>
              <a:rPr lang="en-US" sz="2700">
                <a:solidFill>
                  <a:srgbClr val="000000"/>
                </a:solidFill>
                <a:latin typeface="Poppins"/>
                <a:ea typeface="Poppins"/>
                <a:cs typeface="Poppins"/>
                <a:sym typeface="Poppins"/>
              </a:rPr>
              <a:t>Done at Presentation Layer (SSL/TLS).</a:t>
            </a:r>
          </a:p>
        </p:txBody>
      </p:sp>
      <p:sp>
        <p:nvSpPr>
          <p:cNvPr id="24" name="TextBox 24"/>
          <p:cNvSpPr txBox="1"/>
          <p:nvPr/>
        </p:nvSpPr>
        <p:spPr>
          <a:xfrm>
            <a:off x="2557799" y="7424121"/>
            <a:ext cx="3633354" cy="402336"/>
          </a:xfrm>
          <a:prstGeom prst="rect">
            <a:avLst/>
          </a:prstGeom>
        </p:spPr>
        <p:txBody>
          <a:bodyPr lIns="0" tIns="0" rIns="0" bIns="0" rtlCol="0" anchor="t">
            <a:spAutoFit/>
          </a:bodyPr>
          <a:lstStyle/>
          <a:p>
            <a:pPr algn="r">
              <a:lnSpc>
                <a:spcPts val="2997"/>
              </a:lnSpc>
            </a:pPr>
            <a:r>
              <a:rPr lang="en-US" sz="2700" b="1">
                <a:solidFill>
                  <a:srgbClr val="000000"/>
                </a:solidFill>
                <a:latin typeface="Poppins Bold"/>
                <a:ea typeface="Poppins Bold"/>
                <a:cs typeface="Poppins Bold"/>
                <a:sym typeface="Poppins Bold"/>
              </a:rPr>
              <a:t>Authentication:</a:t>
            </a:r>
          </a:p>
        </p:txBody>
      </p:sp>
      <p:sp>
        <p:nvSpPr>
          <p:cNvPr id="25" name="TextBox 25"/>
          <p:cNvSpPr txBox="1"/>
          <p:nvPr/>
        </p:nvSpPr>
        <p:spPr>
          <a:xfrm>
            <a:off x="1258026" y="7933066"/>
            <a:ext cx="4932976" cy="960120"/>
          </a:xfrm>
          <a:prstGeom prst="rect">
            <a:avLst/>
          </a:prstGeom>
        </p:spPr>
        <p:txBody>
          <a:bodyPr lIns="0" tIns="0" rIns="0" bIns="0" rtlCol="0" anchor="t">
            <a:spAutoFit/>
          </a:bodyPr>
          <a:lstStyle/>
          <a:p>
            <a:pPr algn="just">
              <a:lnSpc>
                <a:spcPts val="3779"/>
              </a:lnSpc>
            </a:pPr>
            <a:r>
              <a:rPr lang="en-US" sz="2700">
                <a:solidFill>
                  <a:srgbClr val="000000"/>
                </a:solidFill>
                <a:latin typeface="Poppins"/>
                <a:ea typeface="Poppins"/>
                <a:cs typeface="Poppins"/>
                <a:sym typeface="Poppins"/>
              </a:rPr>
              <a:t>Managed at Session and Application Layers.</a:t>
            </a:r>
          </a:p>
        </p:txBody>
      </p:sp>
      <p:grpSp>
        <p:nvGrpSpPr>
          <p:cNvPr id="26" name="Group 26"/>
          <p:cNvGrpSpPr/>
          <p:nvPr/>
        </p:nvGrpSpPr>
        <p:grpSpPr>
          <a:xfrm>
            <a:off x="16986593" y="0"/>
            <a:ext cx="1349033" cy="1709155"/>
            <a:chOff x="0" y="0"/>
            <a:chExt cx="571381" cy="723910"/>
          </a:xfrm>
        </p:grpSpPr>
        <p:sp>
          <p:nvSpPr>
            <p:cNvPr id="27" name="Freeform 27"/>
            <p:cNvSpPr/>
            <p:nvPr/>
          </p:nvSpPr>
          <p:spPr>
            <a:xfrm>
              <a:off x="0" y="0"/>
              <a:ext cx="571381" cy="723910"/>
            </a:xfrm>
            <a:custGeom>
              <a:avLst/>
              <a:gdLst/>
              <a:ahLst/>
              <a:cxnLst/>
              <a:rect l="l" t="t" r="r" b="b"/>
              <a:pathLst>
                <a:path w="571381" h="723910">
                  <a:moveTo>
                    <a:pt x="571381" y="0"/>
                  </a:moveTo>
                  <a:lnTo>
                    <a:pt x="571381" y="723910"/>
                  </a:lnTo>
                  <a:lnTo>
                    <a:pt x="285691" y="596910"/>
                  </a:lnTo>
                  <a:lnTo>
                    <a:pt x="0" y="723910"/>
                  </a:lnTo>
                  <a:lnTo>
                    <a:pt x="0" y="0"/>
                  </a:lnTo>
                  <a:lnTo>
                    <a:pt x="571381" y="0"/>
                  </a:lnTo>
                  <a:close/>
                </a:path>
              </a:pathLst>
            </a:custGeom>
            <a:gradFill rotWithShape="1">
              <a:gsLst>
                <a:gs pos="0">
                  <a:srgbClr val="FFB703">
                    <a:alpha val="64000"/>
                  </a:srgbClr>
                </a:gs>
                <a:gs pos="100000">
                  <a:srgbClr val="FFB703">
                    <a:alpha val="0"/>
                  </a:srgbClr>
                </a:gs>
              </a:gsLst>
              <a:lin ang="2700000"/>
            </a:gradFill>
            <a:ln cap="sq">
              <a:noFill/>
              <a:prstDash val="dash"/>
              <a:miter/>
            </a:ln>
          </p:spPr>
        </p:sp>
        <p:sp>
          <p:nvSpPr>
            <p:cNvPr id="28" name="TextBox 28"/>
            <p:cNvSpPr txBox="1"/>
            <p:nvPr/>
          </p:nvSpPr>
          <p:spPr>
            <a:xfrm>
              <a:off x="0" y="-104775"/>
              <a:ext cx="571381" cy="701685"/>
            </a:xfrm>
            <a:prstGeom prst="rect">
              <a:avLst/>
            </a:prstGeom>
          </p:spPr>
          <p:txBody>
            <a:bodyPr lIns="127000" tIns="127000" rIns="127000" bIns="127000" rtlCol="0" anchor="ctr"/>
            <a:lstStyle/>
            <a:p>
              <a:pPr algn="ctr">
                <a:lnSpc>
                  <a:spcPts val="8122"/>
                </a:lnSpc>
              </a:pPr>
              <a:r>
                <a:rPr lang="en-US" sz="5801">
                  <a:solidFill>
                    <a:srgbClr val="000000">
                      <a:alpha val="63922"/>
                    </a:srgbClr>
                  </a:solidFill>
                  <a:latin typeface="Shrikhand"/>
                  <a:ea typeface="Shrikhand"/>
                  <a:cs typeface="Shrikhand"/>
                  <a:sym typeface="Shrikhand"/>
                </a:rPr>
                <a:t>07</a:t>
              </a:r>
            </a:p>
          </p:txBody>
        </p:sp>
      </p:grpSp>
    </p:spTree>
  </p:cSld>
  <p:clrMapOvr>
    <a:masterClrMapping/>
  </p:clrMapOvr>
  <p:transition spd="slow">
    <p:strips dir="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p:nvPr/>
        </p:nvGrpSpPr>
        <p:grpSpPr>
          <a:xfrm>
            <a:off x="4918002" y="5670385"/>
            <a:ext cx="13916073" cy="1516277"/>
            <a:chOff x="0" y="0"/>
            <a:chExt cx="3334793" cy="363355"/>
          </a:xfrm>
        </p:grpSpPr>
        <p:sp>
          <p:nvSpPr>
            <p:cNvPr id="4" name="Freeform 4"/>
            <p:cNvSpPr/>
            <p:nvPr/>
          </p:nvSpPr>
          <p:spPr>
            <a:xfrm>
              <a:off x="0" y="0"/>
              <a:ext cx="3334793" cy="363355"/>
            </a:xfrm>
            <a:custGeom>
              <a:avLst/>
              <a:gdLst/>
              <a:ahLst/>
              <a:cxnLst/>
              <a:rect l="l" t="t" r="r" b="b"/>
              <a:pathLst>
                <a:path w="3334793" h="363355">
                  <a:moveTo>
                    <a:pt x="3131593" y="0"/>
                  </a:moveTo>
                  <a:lnTo>
                    <a:pt x="0" y="0"/>
                  </a:lnTo>
                  <a:lnTo>
                    <a:pt x="203200" y="363355"/>
                  </a:lnTo>
                  <a:lnTo>
                    <a:pt x="3334793" y="363355"/>
                  </a:lnTo>
                  <a:lnTo>
                    <a:pt x="3131593" y="0"/>
                  </a:lnTo>
                  <a:close/>
                </a:path>
              </a:pathLst>
            </a:custGeom>
            <a:gradFill rotWithShape="1">
              <a:gsLst>
                <a:gs pos="0">
                  <a:srgbClr val="FFB703">
                    <a:alpha val="100000"/>
                  </a:srgbClr>
                </a:gs>
                <a:gs pos="100000">
                  <a:srgbClr val="FFB703">
                    <a:alpha val="0"/>
                  </a:srgbClr>
                </a:gs>
              </a:gsLst>
              <a:lin ang="2700000"/>
            </a:gradFill>
          </p:spPr>
        </p:sp>
        <p:sp>
          <p:nvSpPr>
            <p:cNvPr id="5" name="TextBox 5"/>
            <p:cNvSpPr txBox="1"/>
            <p:nvPr/>
          </p:nvSpPr>
          <p:spPr>
            <a:xfrm>
              <a:off x="101600" y="-38100"/>
              <a:ext cx="3131593" cy="401455"/>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1622360" y="-83095"/>
            <a:ext cx="7726324" cy="9280869"/>
          </a:xfrm>
          <a:custGeom>
            <a:avLst/>
            <a:gdLst/>
            <a:ahLst/>
            <a:cxnLst/>
            <a:rect l="l" t="t" r="r" b="b"/>
            <a:pathLst>
              <a:path w="7726324" h="9280869">
                <a:moveTo>
                  <a:pt x="0" y="0"/>
                </a:moveTo>
                <a:lnTo>
                  <a:pt x="7726323" y="0"/>
                </a:lnTo>
                <a:lnTo>
                  <a:pt x="7726323" y="9280869"/>
                </a:lnTo>
                <a:lnTo>
                  <a:pt x="0" y="928086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 name="Freeform 2"/>
          <p:cNvSpPr/>
          <p:nvPr/>
        </p:nvSpPr>
        <p:spPr>
          <a:xfrm>
            <a:off x="-420208" y="6021473"/>
            <a:ext cx="4406497" cy="3660406"/>
          </a:xfrm>
          <a:custGeom>
            <a:avLst/>
            <a:gdLst/>
            <a:ahLst/>
            <a:cxnLst/>
            <a:rect l="l" t="t" r="r" b="b"/>
            <a:pathLst>
              <a:path w="3266594" h="2629609">
                <a:moveTo>
                  <a:pt x="0" y="0"/>
                </a:moveTo>
                <a:lnTo>
                  <a:pt x="3266594" y="0"/>
                </a:lnTo>
                <a:lnTo>
                  <a:pt x="3266594" y="2629609"/>
                </a:lnTo>
                <a:lnTo>
                  <a:pt x="0" y="2629609"/>
                </a:lnTo>
                <a:lnTo>
                  <a:pt x="0" y="0"/>
                </a:lnTo>
                <a:close/>
              </a:path>
            </a:pathLst>
          </a:custGeom>
          <a: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a:blipFill>
        </p:spPr>
      </p:sp>
      <p:grpSp>
        <p:nvGrpSpPr>
          <p:cNvPr id="7" name="Group 7"/>
          <p:cNvGrpSpPr/>
          <p:nvPr/>
        </p:nvGrpSpPr>
        <p:grpSpPr>
          <a:xfrm>
            <a:off x="2918409" y="2103778"/>
            <a:ext cx="14020558" cy="1254540"/>
            <a:chOff x="0" y="0"/>
            <a:chExt cx="4060801" cy="363355"/>
          </a:xfrm>
        </p:grpSpPr>
        <p:sp>
          <p:nvSpPr>
            <p:cNvPr id="8" name="Freeform 8"/>
            <p:cNvSpPr/>
            <p:nvPr/>
          </p:nvSpPr>
          <p:spPr>
            <a:xfrm>
              <a:off x="0" y="0"/>
              <a:ext cx="4060801" cy="363355"/>
            </a:xfrm>
            <a:custGeom>
              <a:avLst/>
              <a:gdLst/>
              <a:ahLst/>
              <a:cxnLst/>
              <a:rect l="l" t="t" r="r" b="b"/>
              <a:pathLst>
                <a:path w="4060801" h="363355">
                  <a:moveTo>
                    <a:pt x="3857601" y="0"/>
                  </a:moveTo>
                  <a:lnTo>
                    <a:pt x="0" y="0"/>
                  </a:lnTo>
                  <a:lnTo>
                    <a:pt x="203200" y="363355"/>
                  </a:lnTo>
                  <a:lnTo>
                    <a:pt x="4060801" y="363355"/>
                  </a:lnTo>
                  <a:lnTo>
                    <a:pt x="3857601" y="0"/>
                  </a:lnTo>
                  <a:close/>
                </a:path>
              </a:pathLst>
            </a:custGeom>
            <a:gradFill rotWithShape="1">
              <a:gsLst>
                <a:gs pos="0">
                  <a:srgbClr val="FFB703">
                    <a:alpha val="100000"/>
                  </a:srgbClr>
                </a:gs>
                <a:gs pos="100000">
                  <a:srgbClr val="FFB703">
                    <a:alpha val="0"/>
                  </a:srgbClr>
                </a:gs>
              </a:gsLst>
              <a:lin ang="2700000"/>
            </a:gradFill>
          </p:spPr>
        </p:sp>
        <p:sp>
          <p:nvSpPr>
            <p:cNvPr id="9" name="TextBox 9"/>
            <p:cNvSpPr txBox="1"/>
            <p:nvPr/>
          </p:nvSpPr>
          <p:spPr>
            <a:xfrm>
              <a:off x="101600" y="-38100"/>
              <a:ext cx="3857601" cy="401455"/>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flipH="1">
            <a:off x="11632100" y="8345423"/>
            <a:ext cx="6932693" cy="3249700"/>
          </a:xfrm>
          <a:custGeom>
            <a:avLst/>
            <a:gdLst/>
            <a:ahLst/>
            <a:cxnLst/>
            <a:rect l="l" t="t" r="r" b="b"/>
            <a:pathLst>
              <a:path w="6932693" h="3249700">
                <a:moveTo>
                  <a:pt x="6932693" y="0"/>
                </a:moveTo>
                <a:lnTo>
                  <a:pt x="0" y="0"/>
                </a:lnTo>
                <a:lnTo>
                  <a:pt x="0" y="3249699"/>
                </a:lnTo>
                <a:lnTo>
                  <a:pt x="6932693" y="3249699"/>
                </a:lnTo>
                <a:lnTo>
                  <a:pt x="6932693" y="0"/>
                </a:lnTo>
                <a:close/>
              </a:path>
            </a:pathLst>
          </a:custGeom>
          <a:blipFill>
            <a:blip r:embed="rId6"/>
            <a:stretch>
              <a:fillRect/>
            </a:stretch>
          </a:blipFill>
        </p:spPr>
      </p:sp>
      <p:grpSp>
        <p:nvGrpSpPr>
          <p:cNvPr id="11" name="Group 11"/>
          <p:cNvGrpSpPr/>
          <p:nvPr/>
        </p:nvGrpSpPr>
        <p:grpSpPr>
          <a:xfrm>
            <a:off x="-1552095" y="9197774"/>
            <a:ext cx="14278578" cy="1206630"/>
            <a:chOff x="0" y="0"/>
            <a:chExt cx="4193134" cy="354346"/>
          </a:xfrm>
        </p:grpSpPr>
        <p:sp>
          <p:nvSpPr>
            <p:cNvPr id="12" name="Freeform 12"/>
            <p:cNvSpPr/>
            <p:nvPr/>
          </p:nvSpPr>
          <p:spPr>
            <a:xfrm>
              <a:off x="0" y="0"/>
              <a:ext cx="4193134" cy="354346"/>
            </a:xfrm>
            <a:custGeom>
              <a:avLst/>
              <a:gdLst/>
              <a:ahLst/>
              <a:cxnLst/>
              <a:rect l="l" t="t" r="r" b="b"/>
              <a:pathLst>
                <a:path w="4193134" h="354346">
                  <a:moveTo>
                    <a:pt x="3989934" y="0"/>
                  </a:moveTo>
                  <a:lnTo>
                    <a:pt x="0" y="0"/>
                  </a:lnTo>
                  <a:lnTo>
                    <a:pt x="203200" y="354346"/>
                  </a:lnTo>
                  <a:lnTo>
                    <a:pt x="4193134" y="354346"/>
                  </a:lnTo>
                  <a:lnTo>
                    <a:pt x="3989934" y="0"/>
                  </a:lnTo>
                  <a:close/>
                </a:path>
              </a:pathLst>
            </a:custGeom>
            <a:solidFill>
              <a:srgbClr val="424042"/>
            </a:solidFill>
          </p:spPr>
        </p:sp>
        <p:sp>
          <p:nvSpPr>
            <p:cNvPr id="13" name="TextBox 13"/>
            <p:cNvSpPr txBox="1"/>
            <p:nvPr/>
          </p:nvSpPr>
          <p:spPr>
            <a:xfrm>
              <a:off x="101600" y="-38100"/>
              <a:ext cx="3989934" cy="392446"/>
            </a:xfrm>
            <a:prstGeom prst="rect">
              <a:avLst/>
            </a:prstGeom>
          </p:spPr>
          <p:txBody>
            <a:bodyPr lIns="50800" tIns="50800" rIns="50800" bIns="50800" rtlCol="0" anchor="ctr"/>
            <a:lstStyle/>
            <a:p>
              <a:pPr algn="ctr">
                <a:lnSpc>
                  <a:spcPts val="2659"/>
                </a:lnSpc>
                <a:spcBef>
                  <a:spcPct val="0"/>
                </a:spcBef>
              </a:pPr>
              <a:endParaRPr/>
            </a:p>
          </p:txBody>
        </p:sp>
      </p:grpSp>
      <p:sp>
        <p:nvSpPr>
          <p:cNvPr id="14" name="Freeform 14"/>
          <p:cNvSpPr/>
          <p:nvPr/>
        </p:nvSpPr>
        <p:spPr>
          <a:xfrm>
            <a:off x="1028700" y="9549440"/>
            <a:ext cx="448321" cy="448321"/>
          </a:xfrm>
          <a:custGeom>
            <a:avLst/>
            <a:gdLst/>
            <a:ahLst/>
            <a:cxnLst/>
            <a:rect l="l" t="t" r="r" b="b"/>
            <a:pathLst>
              <a:path w="448321" h="448321">
                <a:moveTo>
                  <a:pt x="0" y="0"/>
                </a:moveTo>
                <a:lnTo>
                  <a:pt x="448321" y="0"/>
                </a:lnTo>
                <a:lnTo>
                  <a:pt x="448321" y="448321"/>
                </a:lnTo>
                <a:lnTo>
                  <a:pt x="0" y="4483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5" name="Freeform 15"/>
          <p:cNvSpPr/>
          <p:nvPr/>
        </p:nvSpPr>
        <p:spPr>
          <a:xfrm>
            <a:off x="1522957" y="9576929"/>
            <a:ext cx="448321" cy="448321"/>
          </a:xfrm>
          <a:custGeom>
            <a:avLst/>
            <a:gdLst/>
            <a:ahLst/>
            <a:cxnLst/>
            <a:rect l="l" t="t" r="r" b="b"/>
            <a:pathLst>
              <a:path w="448321" h="448321">
                <a:moveTo>
                  <a:pt x="0" y="0"/>
                </a:moveTo>
                <a:lnTo>
                  <a:pt x="448322" y="0"/>
                </a:lnTo>
                <a:lnTo>
                  <a:pt x="448322" y="448321"/>
                </a:lnTo>
                <a:lnTo>
                  <a:pt x="0" y="44832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6" name="Freeform 16"/>
          <p:cNvSpPr/>
          <p:nvPr/>
        </p:nvSpPr>
        <p:spPr>
          <a:xfrm>
            <a:off x="2018904" y="9576929"/>
            <a:ext cx="448321" cy="448321"/>
          </a:xfrm>
          <a:custGeom>
            <a:avLst/>
            <a:gdLst/>
            <a:ahLst/>
            <a:cxnLst/>
            <a:rect l="l" t="t" r="r" b="b"/>
            <a:pathLst>
              <a:path w="448321" h="448321">
                <a:moveTo>
                  <a:pt x="0" y="0"/>
                </a:moveTo>
                <a:lnTo>
                  <a:pt x="448321" y="0"/>
                </a:lnTo>
                <a:lnTo>
                  <a:pt x="448321" y="448321"/>
                </a:lnTo>
                <a:lnTo>
                  <a:pt x="0" y="448321"/>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7" name="Group 17"/>
          <p:cNvGrpSpPr/>
          <p:nvPr/>
        </p:nvGrpSpPr>
        <p:grpSpPr>
          <a:xfrm>
            <a:off x="16938967" y="0"/>
            <a:ext cx="1349033" cy="1709155"/>
            <a:chOff x="0" y="0"/>
            <a:chExt cx="571381" cy="723910"/>
          </a:xfrm>
        </p:grpSpPr>
        <p:sp>
          <p:nvSpPr>
            <p:cNvPr id="18" name="Freeform 18"/>
            <p:cNvSpPr/>
            <p:nvPr/>
          </p:nvSpPr>
          <p:spPr>
            <a:xfrm>
              <a:off x="0" y="0"/>
              <a:ext cx="571381" cy="723910"/>
            </a:xfrm>
            <a:custGeom>
              <a:avLst/>
              <a:gdLst/>
              <a:ahLst/>
              <a:cxnLst/>
              <a:rect l="l" t="t" r="r" b="b"/>
              <a:pathLst>
                <a:path w="571381" h="723910">
                  <a:moveTo>
                    <a:pt x="571381" y="0"/>
                  </a:moveTo>
                  <a:lnTo>
                    <a:pt x="571381" y="723910"/>
                  </a:lnTo>
                  <a:lnTo>
                    <a:pt x="285691" y="596910"/>
                  </a:lnTo>
                  <a:lnTo>
                    <a:pt x="0" y="723910"/>
                  </a:lnTo>
                  <a:lnTo>
                    <a:pt x="0" y="0"/>
                  </a:lnTo>
                  <a:lnTo>
                    <a:pt x="571381" y="0"/>
                  </a:lnTo>
                  <a:close/>
                </a:path>
              </a:pathLst>
            </a:custGeom>
            <a:gradFill rotWithShape="1">
              <a:gsLst>
                <a:gs pos="0">
                  <a:srgbClr val="FFB703">
                    <a:alpha val="72000"/>
                  </a:srgbClr>
                </a:gs>
                <a:gs pos="100000">
                  <a:srgbClr val="FFB703">
                    <a:alpha val="0"/>
                  </a:srgbClr>
                </a:gs>
              </a:gsLst>
              <a:lin ang="2700000"/>
            </a:gradFill>
            <a:ln cap="sq">
              <a:noFill/>
              <a:prstDash val="dash"/>
              <a:miter/>
            </a:ln>
          </p:spPr>
        </p:sp>
        <p:sp>
          <p:nvSpPr>
            <p:cNvPr id="19" name="TextBox 19"/>
            <p:cNvSpPr txBox="1"/>
            <p:nvPr/>
          </p:nvSpPr>
          <p:spPr>
            <a:xfrm>
              <a:off x="0" y="-104775"/>
              <a:ext cx="571381" cy="701685"/>
            </a:xfrm>
            <a:prstGeom prst="rect">
              <a:avLst/>
            </a:prstGeom>
          </p:spPr>
          <p:txBody>
            <a:bodyPr lIns="127000" tIns="127000" rIns="127000" bIns="127000" rtlCol="0" anchor="ctr"/>
            <a:lstStyle/>
            <a:p>
              <a:pPr algn="ctr">
                <a:lnSpc>
                  <a:spcPts val="8122"/>
                </a:lnSpc>
              </a:pPr>
              <a:r>
                <a:rPr lang="en-US" sz="5801">
                  <a:solidFill>
                    <a:srgbClr val="000000">
                      <a:alpha val="71765"/>
                    </a:srgbClr>
                  </a:solidFill>
                  <a:latin typeface="Shrikhand"/>
                  <a:ea typeface="Shrikhand"/>
                  <a:cs typeface="Shrikhand"/>
                  <a:sym typeface="Shrikhand"/>
                </a:rPr>
                <a:t>08</a:t>
              </a:r>
            </a:p>
          </p:txBody>
        </p:sp>
      </p:grpSp>
      <p:sp>
        <p:nvSpPr>
          <p:cNvPr id="20" name="TextBox 20"/>
          <p:cNvSpPr txBox="1"/>
          <p:nvPr/>
        </p:nvSpPr>
        <p:spPr>
          <a:xfrm>
            <a:off x="2243064" y="797427"/>
            <a:ext cx="7736104" cy="822246"/>
          </a:xfrm>
          <a:prstGeom prst="rect">
            <a:avLst/>
          </a:prstGeom>
        </p:spPr>
        <p:txBody>
          <a:bodyPr lIns="0" tIns="0" rIns="0" bIns="0" rtlCol="0" anchor="t">
            <a:spAutoFit/>
          </a:bodyPr>
          <a:lstStyle/>
          <a:p>
            <a:pPr algn="l">
              <a:lnSpc>
                <a:spcPts val="6125"/>
              </a:lnSpc>
            </a:pPr>
            <a:r>
              <a:rPr lang="en-US" sz="5062" b="1">
                <a:solidFill>
                  <a:srgbClr val="000000"/>
                </a:solidFill>
                <a:latin typeface="Poppins Bold"/>
                <a:ea typeface="Poppins Bold"/>
                <a:cs typeface="Poppins Bold"/>
                <a:sym typeface="Poppins Bold"/>
              </a:rPr>
              <a:t>PROBLEM</a:t>
            </a:r>
          </a:p>
        </p:txBody>
      </p:sp>
      <p:sp>
        <p:nvSpPr>
          <p:cNvPr id="21" name="TextBox 21"/>
          <p:cNvSpPr txBox="1"/>
          <p:nvPr/>
        </p:nvSpPr>
        <p:spPr>
          <a:xfrm>
            <a:off x="3879807" y="2212887"/>
            <a:ext cx="12585695" cy="96012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000000"/>
                </a:solidFill>
                <a:latin typeface="Poppins"/>
                <a:ea typeface="Poppins"/>
                <a:cs typeface="Poppins"/>
                <a:sym typeface="Poppins"/>
              </a:rPr>
              <a:t>How do Cloud and IoT technologies communicate seamlessly over the Internet despite being built on different platforms and devices?</a:t>
            </a:r>
          </a:p>
        </p:txBody>
      </p:sp>
      <p:grpSp>
        <p:nvGrpSpPr>
          <p:cNvPr id="22" name="Group 22"/>
          <p:cNvGrpSpPr/>
          <p:nvPr/>
        </p:nvGrpSpPr>
        <p:grpSpPr>
          <a:xfrm>
            <a:off x="3879807" y="3930070"/>
            <a:ext cx="14020558" cy="1254540"/>
            <a:chOff x="0" y="0"/>
            <a:chExt cx="4060801" cy="363355"/>
          </a:xfrm>
        </p:grpSpPr>
        <p:sp>
          <p:nvSpPr>
            <p:cNvPr id="23" name="Freeform 23"/>
            <p:cNvSpPr/>
            <p:nvPr/>
          </p:nvSpPr>
          <p:spPr>
            <a:xfrm>
              <a:off x="0" y="0"/>
              <a:ext cx="4060801" cy="363355"/>
            </a:xfrm>
            <a:custGeom>
              <a:avLst/>
              <a:gdLst/>
              <a:ahLst/>
              <a:cxnLst/>
              <a:rect l="l" t="t" r="r" b="b"/>
              <a:pathLst>
                <a:path w="4060801" h="363355">
                  <a:moveTo>
                    <a:pt x="3857601" y="0"/>
                  </a:moveTo>
                  <a:lnTo>
                    <a:pt x="0" y="0"/>
                  </a:lnTo>
                  <a:lnTo>
                    <a:pt x="203200" y="363355"/>
                  </a:lnTo>
                  <a:lnTo>
                    <a:pt x="4060801" y="363355"/>
                  </a:lnTo>
                  <a:lnTo>
                    <a:pt x="3857601" y="0"/>
                  </a:lnTo>
                  <a:close/>
                </a:path>
              </a:pathLst>
            </a:custGeom>
            <a:gradFill rotWithShape="1">
              <a:gsLst>
                <a:gs pos="0">
                  <a:srgbClr val="FFB703">
                    <a:alpha val="100000"/>
                  </a:srgbClr>
                </a:gs>
                <a:gs pos="100000">
                  <a:srgbClr val="FFB703">
                    <a:alpha val="0"/>
                  </a:srgbClr>
                </a:gs>
              </a:gsLst>
              <a:lin ang="2700000"/>
            </a:gradFill>
          </p:spPr>
        </p:sp>
        <p:sp>
          <p:nvSpPr>
            <p:cNvPr id="24" name="TextBox 24"/>
            <p:cNvSpPr txBox="1"/>
            <p:nvPr/>
          </p:nvSpPr>
          <p:spPr>
            <a:xfrm>
              <a:off x="101600" y="-38100"/>
              <a:ext cx="3857601" cy="401455"/>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4640321" y="4039180"/>
            <a:ext cx="12499529" cy="96012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000000"/>
                </a:solidFill>
                <a:latin typeface="Poppins"/>
                <a:ea typeface="Poppins"/>
                <a:cs typeface="Poppins"/>
                <a:sym typeface="Poppins"/>
              </a:rPr>
              <a:t>In terms of breadth, the OSI model provides a universal framework for all networking technologies.</a:t>
            </a:r>
          </a:p>
        </p:txBody>
      </p:sp>
      <p:sp>
        <p:nvSpPr>
          <p:cNvPr id="26" name="TextBox 26"/>
          <p:cNvSpPr txBox="1"/>
          <p:nvPr/>
        </p:nvSpPr>
        <p:spPr>
          <a:xfrm>
            <a:off x="5546613" y="5667231"/>
            <a:ext cx="11712687" cy="1436370"/>
          </a:xfrm>
          <a:prstGeom prst="rect">
            <a:avLst/>
          </a:prstGeom>
        </p:spPr>
        <p:txBody>
          <a:bodyPr lIns="0" tIns="0" rIns="0" bIns="0" rtlCol="0" anchor="t">
            <a:spAutoFit/>
          </a:bodyPr>
          <a:lstStyle/>
          <a:p>
            <a:pPr marL="582930" lvl="1" indent="-291465" algn="l">
              <a:lnSpc>
                <a:spcPts val="3779"/>
              </a:lnSpc>
              <a:buFont typeface="Arial"/>
              <a:buChar char="•"/>
            </a:pPr>
            <a:r>
              <a:rPr lang="en-US" sz="2700">
                <a:solidFill>
                  <a:srgbClr val="000000"/>
                </a:solidFill>
                <a:latin typeface="Poppins"/>
                <a:ea typeface="Poppins"/>
                <a:cs typeface="Poppins"/>
                <a:sym typeface="Poppins"/>
              </a:rPr>
              <a:t>In terms of depth, each layer handles a specific technical responsibility — such as data routing, encryption, and session management</a:t>
            </a:r>
          </a:p>
        </p:txBody>
      </p:sp>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5614" y="1863795"/>
            <a:ext cx="10783605" cy="3347085"/>
          </a:xfrm>
          <a:prstGeom prst="rect">
            <a:avLst/>
          </a:prstGeom>
        </p:spPr>
        <p:txBody>
          <a:bodyPr lIns="0" tIns="0" rIns="0" bIns="0" rtlCol="0" anchor="t">
            <a:spAutoFit/>
          </a:bodyPr>
          <a:lstStyle/>
          <a:p>
            <a:pPr algn="just">
              <a:lnSpc>
                <a:spcPts val="2940"/>
              </a:lnSpc>
            </a:pPr>
            <a:r>
              <a:rPr lang="en-US" sz="2100" b="1">
                <a:solidFill>
                  <a:srgbClr val="000000"/>
                </a:solidFill>
                <a:latin typeface="Poppins Bold"/>
                <a:ea typeface="Poppins Bold"/>
                <a:cs typeface="Poppins Bold"/>
                <a:sym typeface="Poppins Bold"/>
              </a:rPr>
              <a:t>Analysis:</a:t>
            </a:r>
          </a:p>
          <a:p>
            <a:pPr marL="453390" lvl="1" indent="-226695" algn="just">
              <a:lnSpc>
                <a:spcPts val="2940"/>
              </a:lnSpc>
              <a:buFont typeface="Arial"/>
              <a:buChar char="•"/>
            </a:pPr>
            <a:r>
              <a:rPr lang="en-US" sz="2100">
                <a:solidFill>
                  <a:srgbClr val="000000"/>
                </a:solidFill>
                <a:latin typeface="Poppins"/>
                <a:ea typeface="Poppins"/>
                <a:cs typeface="Poppins"/>
                <a:sym typeface="Poppins"/>
              </a:rPr>
              <a:t>For the Physical and Data Link layers, I observed how IoT devices connect through sensors, Wi-Fi, and Bluetooth.</a:t>
            </a:r>
          </a:p>
          <a:p>
            <a:pPr marL="453390" lvl="1" indent="-226695" algn="just">
              <a:lnSpc>
                <a:spcPts val="2940"/>
              </a:lnSpc>
              <a:buFont typeface="Arial"/>
              <a:buChar char="•"/>
            </a:pPr>
            <a:r>
              <a:rPr lang="en-US" sz="2100">
                <a:solidFill>
                  <a:srgbClr val="000000"/>
                </a:solidFill>
                <a:latin typeface="Poppins"/>
                <a:ea typeface="Poppins"/>
                <a:cs typeface="Poppins"/>
                <a:sym typeface="Poppins"/>
              </a:rPr>
              <a:t>At the Network and Transport layers, I studied how data is routed securely from IoT devices to Cloud servers using IP, TCP, and UDP.</a:t>
            </a:r>
          </a:p>
          <a:p>
            <a:pPr marL="453390" lvl="1" indent="-226695" algn="just">
              <a:lnSpc>
                <a:spcPts val="2940"/>
              </a:lnSpc>
              <a:buFont typeface="Arial"/>
              <a:buChar char="•"/>
            </a:pPr>
            <a:r>
              <a:rPr lang="en-US" sz="2100">
                <a:solidFill>
                  <a:srgbClr val="000000"/>
                </a:solidFill>
                <a:latin typeface="Poppins"/>
                <a:ea typeface="Poppins"/>
                <a:cs typeface="Poppins"/>
                <a:sym typeface="Poppins"/>
              </a:rPr>
              <a:t>The Session, Presentation, and Application layers were analyzed to understand how the cloud manages sessions, encrypts data, and delivers applications to users.</a:t>
            </a:r>
          </a:p>
          <a:p>
            <a:pPr algn="just">
              <a:lnSpc>
                <a:spcPts val="2940"/>
              </a:lnSpc>
            </a:pPr>
            <a:endParaRPr lang="en-US" sz="2100">
              <a:solidFill>
                <a:srgbClr val="000000"/>
              </a:solidFill>
              <a:latin typeface="Poppins"/>
              <a:ea typeface="Poppins"/>
              <a:cs typeface="Poppins"/>
              <a:sym typeface="Poppins"/>
            </a:endParaRPr>
          </a:p>
        </p:txBody>
      </p:sp>
      <p:grpSp>
        <p:nvGrpSpPr>
          <p:cNvPr id="3" name="Group 3"/>
          <p:cNvGrpSpPr/>
          <p:nvPr/>
        </p:nvGrpSpPr>
        <p:grpSpPr>
          <a:xfrm>
            <a:off x="-1193840" y="5454175"/>
            <a:ext cx="11113512" cy="697158"/>
            <a:chOff x="0" y="0"/>
            <a:chExt cx="3176676" cy="199275"/>
          </a:xfrm>
        </p:grpSpPr>
        <p:sp>
          <p:nvSpPr>
            <p:cNvPr id="4" name="Freeform 4"/>
            <p:cNvSpPr/>
            <p:nvPr/>
          </p:nvSpPr>
          <p:spPr>
            <a:xfrm>
              <a:off x="0" y="0"/>
              <a:ext cx="3176675" cy="199275"/>
            </a:xfrm>
            <a:custGeom>
              <a:avLst/>
              <a:gdLst/>
              <a:ahLst/>
              <a:cxnLst/>
              <a:rect l="l" t="t" r="r" b="b"/>
              <a:pathLst>
                <a:path w="3176675" h="199275">
                  <a:moveTo>
                    <a:pt x="203200" y="0"/>
                  </a:moveTo>
                  <a:lnTo>
                    <a:pt x="3176675" y="0"/>
                  </a:lnTo>
                  <a:lnTo>
                    <a:pt x="2973475" y="199275"/>
                  </a:lnTo>
                  <a:lnTo>
                    <a:pt x="0" y="199275"/>
                  </a:lnTo>
                  <a:lnTo>
                    <a:pt x="203200" y="0"/>
                  </a:lnTo>
                  <a:close/>
                </a:path>
              </a:pathLst>
            </a:custGeom>
            <a:solidFill>
              <a:srgbClr val="FFB703"/>
            </a:solidFill>
          </p:spPr>
        </p:sp>
        <p:sp>
          <p:nvSpPr>
            <p:cNvPr id="5" name="TextBox 5"/>
            <p:cNvSpPr txBox="1"/>
            <p:nvPr/>
          </p:nvSpPr>
          <p:spPr>
            <a:xfrm>
              <a:off x="101600" y="-28575"/>
              <a:ext cx="2973476" cy="227850"/>
            </a:xfrm>
            <a:prstGeom prst="rect">
              <a:avLst/>
            </a:prstGeom>
          </p:spPr>
          <p:txBody>
            <a:bodyPr lIns="50800" tIns="50800" rIns="50800" bIns="50800" rtlCol="0" anchor="ctr"/>
            <a:lstStyle/>
            <a:p>
              <a:pPr algn="ctr">
                <a:lnSpc>
                  <a:spcPts val="2646"/>
                </a:lnSpc>
              </a:pPr>
              <a:endParaRPr/>
            </a:p>
          </p:txBody>
        </p:sp>
      </p:grpSp>
      <p:sp>
        <p:nvSpPr>
          <p:cNvPr id="6" name="AutoShape 6"/>
          <p:cNvSpPr/>
          <p:nvPr/>
        </p:nvSpPr>
        <p:spPr>
          <a:xfrm flipV="1">
            <a:off x="-487543" y="6939350"/>
            <a:ext cx="7823360" cy="0"/>
          </a:xfrm>
          <a:prstGeom prst="line">
            <a:avLst/>
          </a:prstGeom>
          <a:ln w="38100" cap="flat">
            <a:solidFill>
              <a:srgbClr val="000000"/>
            </a:solidFill>
            <a:prstDash val="solid"/>
            <a:headEnd type="none" w="sm" len="sm"/>
            <a:tailEnd type="none" w="sm" len="sm"/>
          </a:ln>
        </p:spPr>
      </p:sp>
      <p:sp>
        <p:nvSpPr>
          <p:cNvPr id="7" name="Freeform 7"/>
          <p:cNvSpPr/>
          <p:nvPr/>
        </p:nvSpPr>
        <p:spPr>
          <a:xfrm>
            <a:off x="1025614" y="6408508"/>
            <a:ext cx="404307" cy="404307"/>
          </a:xfrm>
          <a:custGeom>
            <a:avLst/>
            <a:gdLst/>
            <a:ahLst/>
            <a:cxnLst/>
            <a:rect l="l" t="t" r="r" b="b"/>
            <a:pathLst>
              <a:path w="404307" h="404307">
                <a:moveTo>
                  <a:pt x="0" y="0"/>
                </a:moveTo>
                <a:lnTo>
                  <a:pt x="404307" y="0"/>
                </a:lnTo>
                <a:lnTo>
                  <a:pt x="404307" y="404307"/>
                </a:lnTo>
                <a:lnTo>
                  <a:pt x="0" y="404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028700" y="5585600"/>
            <a:ext cx="7434453" cy="375285"/>
          </a:xfrm>
          <a:prstGeom prst="rect">
            <a:avLst/>
          </a:prstGeom>
        </p:spPr>
        <p:txBody>
          <a:bodyPr lIns="0" tIns="0" rIns="0" bIns="0" rtlCol="0" anchor="t">
            <a:spAutoFit/>
          </a:bodyPr>
          <a:lstStyle/>
          <a:p>
            <a:pPr algn="just">
              <a:lnSpc>
                <a:spcPts val="2940"/>
              </a:lnSpc>
            </a:pPr>
            <a:r>
              <a:rPr lang="en-US" sz="2100" b="1">
                <a:solidFill>
                  <a:srgbClr val="000000"/>
                </a:solidFill>
                <a:latin typeface="Poppins Bold"/>
                <a:ea typeface="Poppins Bold"/>
                <a:cs typeface="Poppins Bold"/>
                <a:sym typeface="Poppins Bold"/>
              </a:rPr>
              <a:t>Benefits:</a:t>
            </a:r>
          </a:p>
        </p:txBody>
      </p:sp>
      <p:sp>
        <p:nvSpPr>
          <p:cNvPr id="9" name="AutoShape 9"/>
          <p:cNvSpPr/>
          <p:nvPr/>
        </p:nvSpPr>
        <p:spPr>
          <a:xfrm flipV="1">
            <a:off x="-487543" y="7704199"/>
            <a:ext cx="7823360" cy="0"/>
          </a:xfrm>
          <a:prstGeom prst="line">
            <a:avLst/>
          </a:prstGeom>
          <a:ln w="38100" cap="flat">
            <a:solidFill>
              <a:srgbClr val="000000"/>
            </a:solidFill>
            <a:prstDash val="solid"/>
            <a:headEnd type="none" w="sm" len="sm"/>
            <a:tailEnd type="none" w="sm" len="sm"/>
          </a:ln>
        </p:spPr>
      </p:sp>
      <p:sp>
        <p:nvSpPr>
          <p:cNvPr id="10" name="Freeform 10"/>
          <p:cNvSpPr/>
          <p:nvPr/>
        </p:nvSpPr>
        <p:spPr>
          <a:xfrm>
            <a:off x="1025614" y="7173356"/>
            <a:ext cx="404307" cy="404307"/>
          </a:xfrm>
          <a:custGeom>
            <a:avLst/>
            <a:gdLst/>
            <a:ahLst/>
            <a:cxnLst/>
            <a:rect l="l" t="t" r="r" b="b"/>
            <a:pathLst>
              <a:path w="404307" h="404307">
                <a:moveTo>
                  <a:pt x="0" y="0"/>
                </a:moveTo>
                <a:lnTo>
                  <a:pt x="404307" y="0"/>
                </a:lnTo>
                <a:lnTo>
                  <a:pt x="404307" y="404308"/>
                </a:lnTo>
                <a:lnTo>
                  <a:pt x="0" y="40430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AutoShape 11"/>
          <p:cNvSpPr/>
          <p:nvPr/>
        </p:nvSpPr>
        <p:spPr>
          <a:xfrm flipV="1">
            <a:off x="-487543" y="8469048"/>
            <a:ext cx="7823360" cy="0"/>
          </a:xfrm>
          <a:prstGeom prst="line">
            <a:avLst/>
          </a:prstGeom>
          <a:ln w="38100" cap="flat">
            <a:solidFill>
              <a:srgbClr val="000000"/>
            </a:solidFill>
            <a:prstDash val="solid"/>
            <a:headEnd type="none" w="sm" len="sm"/>
            <a:tailEnd type="none" w="sm" len="sm"/>
          </a:ln>
        </p:spPr>
      </p:sp>
      <p:sp>
        <p:nvSpPr>
          <p:cNvPr id="12" name="Freeform 12"/>
          <p:cNvSpPr/>
          <p:nvPr/>
        </p:nvSpPr>
        <p:spPr>
          <a:xfrm>
            <a:off x="1025614" y="7938205"/>
            <a:ext cx="404307" cy="404307"/>
          </a:xfrm>
          <a:custGeom>
            <a:avLst/>
            <a:gdLst/>
            <a:ahLst/>
            <a:cxnLst/>
            <a:rect l="l" t="t" r="r" b="b"/>
            <a:pathLst>
              <a:path w="404307" h="404307">
                <a:moveTo>
                  <a:pt x="0" y="0"/>
                </a:moveTo>
                <a:lnTo>
                  <a:pt x="404307" y="0"/>
                </a:lnTo>
                <a:lnTo>
                  <a:pt x="404307" y="404307"/>
                </a:lnTo>
                <a:lnTo>
                  <a:pt x="0" y="404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AutoShape 13"/>
          <p:cNvSpPr/>
          <p:nvPr/>
        </p:nvSpPr>
        <p:spPr>
          <a:xfrm flipV="1">
            <a:off x="-487543" y="9233897"/>
            <a:ext cx="7823360" cy="0"/>
          </a:xfrm>
          <a:prstGeom prst="line">
            <a:avLst/>
          </a:prstGeom>
          <a:ln w="38100" cap="flat">
            <a:solidFill>
              <a:srgbClr val="000000"/>
            </a:solidFill>
            <a:prstDash val="solid"/>
            <a:headEnd type="none" w="sm" len="sm"/>
            <a:tailEnd type="none" w="sm" len="sm"/>
          </a:ln>
        </p:spPr>
      </p:sp>
      <p:sp>
        <p:nvSpPr>
          <p:cNvPr id="14" name="Freeform 14"/>
          <p:cNvSpPr/>
          <p:nvPr/>
        </p:nvSpPr>
        <p:spPr>
          <a:xfrm>
            <a:off x="1025614" y="8703054"/>
            <a:ext cx="404307" cy="404307"/>
          </a:xfrm>
          <a:custGeom>
            <a:avLst/>
            <a:gdLst/>
            <a:ahLst/>
            <a:cxnLst/>
            <a:rect l="l" t="t" r="r" b="b"/>
            <a:pathLst>
              <a:path w="404307" h="404307">
                <a:moveTo>
                  <a:pt x="0" y="0"/>
                </a:moveTo>
                <a:lnTo>
                  <a:pt x="404307" y="0"/>
                </a:lnTo>
                <a:lnTo>
                  <a:pt x="404307" y="404307"/>
                </a:lnTo>
                <a:lnTo>
                  <a:pt x="0" y="404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11489555" y="235292"/>
            <a:ext cx="16069753" cy="5347063"/>
            <a:chOff x="0" y="0"/>
            <a:chExt cx="636081" cy="211650"/>
          </a:xfrm>
        </p:grpSpPr>
        <p:sp>
          <p:nvSpPr>
            <p:cNvPr id="16" name="Freeform 16"/>
            <p:cNvSpPr/>
            <p:nvPr/>
          </p:nvSpPr>
          <p:spPr>
            <a:xfrm>
              <a:off x="0" y="0"/>
              <a:ext cx="636081" cy="211650"/>
            </a:xfrm>
            <a:custGeom>
              <a:avLst/>
              <a:gdLst/>
              <a:ahLst/>
              <a:cxnLst/>
              <a:rect l="l" t="t" r="r" b="b"/>
              <a:pathLst>
                <a:path w="636081" h="211650">
                  <a:moveTo>
                    <a:pt x="203200" y="0"/>
                  </a:moveTo>
                  <a:lnTo>
                    <a:pt x="636081" y="0"/>
                  </a:lnTo>
                  <a:lnTo>
                    <a:pt x="432881" y="211650"/>
                  </a:lnTo>
                  <a:lnTo>
                    <a:pt x="0" y="211650"/>
                  </a:lnTo>
                  <a:lnTo>
                    <a:pt x="203200" y="0"/>
                  </a:lnTo>
                  <a:close/>
                </a:path>
              </a:pathLst>
            </a:custGeom>
            <a:blipFill>
              <a:blip r:embed="rId4"/>
              <a:stretch>
                <a:fillRect t="-62700" b="-62700"/>
              </a:stretch>
            </a:blipFill>
          </p:spPr>
        </p:sp>
      </p:grpSp>
      <p:sp>
        <p:nvSpPr>
          <p:cNvPr id="17" name="Freeform 17"/>
          <p:cNvSpPr/>
          <p:nvPr/>
        </p:nvSpPr>
        <p:spPr>
          <a:xfrm flipH="1">
            <a:off x="7091368" y="4212461"/>
            <a:ext cx="11196632" cy="6326097"/>
          </a:xfrm>
          <a:custGeom>
            <a:avLst/>
            <a:gdLst/>
            <a:ahLst/>
            <a:cxnLst/>
            <a:rect l="l" t="t" r="r" b="b"/>
            <a:pathLst>
              <a:path w="11196632" h="6326097">
                <a:moveTo>
                  <a:pt x="11196632" y="0"/>
                </a:moveTo>
                <a:lnTo>
                  <a:pt x="0" y="0"/>
                </a:lnTo>
                <a:lnTo>
                  <a:pt x="0" y="6326098"/>
                </a:lnTo>
                <a:lnTo>
                  <a:pt x="11196632" y="6326098"/>
                </a:lnTo>
                <a:lnTo>
                  <a:pt x="11196632"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Freeform 18"/>
          <p:cNvSpPr/>
          <p:nvPr/>
        </p:nvSpPr>
        <p:spPr>
          <a:xfrm>
            <a:off x="12872769" y="0"/>
            <a:ext cx="1144210" cy="2402541"/>
          </a:xfrm>
          <a:custGeom>
            <a:avLst/>
            <a:gdLst/>
            <a:ahLst/>
            <a:cxnLst/>
            <a:rect l="l" t="t" r="r" b="b"/>
            <a:pathLst>
              <a:path w="1144210" h="2402541">
                <a:moveTo>
                  <a:pt x="0" y="0"/>
                </a:moveTo>
                <a:lnTo>
                  <a:pt x="1144210" y="0"/>
                </a:lnTo>
                <a:lnTo>
                  <a:pt x="1144210" y="2402541"/>
                </a:lnTo>
                <a:lnTo>
                  <a:pt x="0" y="240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9" name="TextBox 19"/>
          <p:cNvSpPr txBox="1"/>
          <p:nvPr/>
        </p:nvSpPr>
        <p:spPr>
          <a:xfrm>
            <a:off x="1028700" y="1028700"/>
            <a:ext cx="9138697" cy="831850"/>
          </a:xfrm>
          <a:prstGeom prst="rect">
            <a:avLst/>
          </a:prstGeom>
        </p:spPr>
        <p:txBody>
          <a:bodyPr lIns="0" tIns="0" rIns="0" bIns="0" rtlCol="0" anchor="t">
            <a:spAutoFit/>
          </a:bodyPr>
          <a:lstStyle/>
          <a:p>
            <a:pPr algn="l">
              <a:lnSpc>
                <a:spcPts val="6049"/>
              </a:lnSpc>
              <a:spcBef>
                <a:spcPct val="0"/>
              </a:spcBef>
            </a:pPr>
            <a:r>
              <a:rPr lang="en-US" sz="5499" b="1">
                <a:solidFill>
                  <a:srgbClr val="000000"/>
                </a:solidFill>
                <a:latin typeface="Poppins Bold"/>
                <a:ea typeface="Poppins Bold"/>
                <a:cs typeface="Poppins Bold"/>
                <a:sym typeface="Poppins Bold"/>
              </a:rPr>
              <a:t>ANALYSIS AND BENEFITS</a:t>
            </a:r>
          </a:p>
        </p:txBody>
      </p:sp>
      <p:sp>
        <p:nvSpPr>
          <p:cNvPr id="20" name="TextBox 20"/>
          <p:cNvSpPr txBox="1"/>
          <p:nvPr/>
        </p:nvSpPr>
        <p:spPr>
          <a:xfrm>
            <a:off x="1542625" y="6394470"/>
            <a:ext cx="4916799" cy="375285"/>
          </a:xfrm>
          <a:prstGeom prst="rect">
            <a:avLst/>
          </a:prstGeom>
        </p:spPr>
        <p:txBody>
          <a:bodyPr lIns="0" tIns="0" rIns="0" bIns="0" rtlCol="0" anchor="t">
            <a:spAutoFit/>
          </a:bodyPr>
          <a:lstStyle/>
          <a:p>
            <a:pPr algn="just">
              <a:lnSpc>
                <a:spcPts val="2940"/>
              </a:lnSpc>
            </a:pPr>
            <a:r>
              <a:rPr lang="en-US" sz="2100">
                <a:solidFill>
                  <a:srgbClr val="000000"/>
                </a:solidFill>
                <a:latin typeface="Poppins"/>
                <a:ea typeface="Poppins"/>
                <a:cs typeface="Poppins"/>
                <a:sym typeface="Poppins"/>
              </a:rPr>
              <a:t>Efficient communication</a:t>
            </a:r>
          </a:p>
        </p:txBody>
      </p:sp>
      <p:sp>
        <p:nvSpPr>
          <p:cNvPr id="21" name="TextBox 21"/>
          <p:cNvSpPr txBox="1"/>
          <p:nvPr/>
        </p:nvSpPr>
        <p:spPr>
          <a:xfrm>
            <a:off x="1542625" y="7159319"/>
            <a:ext cx="4916799" cy="375285"/>
          </a:xfrm>
          <a:prstGeom prst="rect">
            <a:avLst/>
          </a:prstGeom>
        </p:spPr>
        <p:txBody>
          <a:bodyPr lIns="0" tIns="0" rIns="0" bIns="0" rtlCol="0" anchor="t">
            <a:spAutoFit/>
          </a:bodyPr>
          <a:lstStyle/>
          <a:p>
            <a:pPr algn="just">
              <a:lnSpc>
                <a:spcPts val="2940"/>
              </a:lnSpc>
            </a:pPr>
            <a:r>
              <a:rPr lang="en-US" sz="2100">
                <a:solidFill>
                  <a:srgbClr val="000000"/>
                </a:solidFill>
                <a:latin typeface="Poppins"/>
                <a:ea typeface="Poppins"/>
                <a:cs typeface="Poppins"/>
                <a:sym typeface="Poppins"/>
              </a:rPr>
              <a:t>Enhanced interoperability</a:t>
            </a:r>
          </a:p>
        </p:txBody>
      </p:sp>
      <p:sp>
        <p:nvSpPr>
          <p:cNvPr id="22" name="TextBox 22"/>
          <p:cNvSpPr txBox="1"/>
          <p:nvPr/>
        </p:nvSpPr>
        <p:spPr>
          <a:xfrm>
            <a:off x="1542625" y="7924167"/>
            <a:ext cx="4916799" cy="375285"/>
          </a:xfrm>
          <a:prstGeom prst="rect">
            <a:avLst/>
          </a:prstGeom>
        </p:spPr>
        <p:txBody>
          <a:bodyPr lIns="0" tIns="0" rIns="0" bIns="0" rtlCol="0" anchor="t">
            <a:spAutoFit/>
          </a:bodyPr>
          <a:lstStyle/>
          <a:p>
            <a:pPr algn="just">
              <a:lnSpc>
                <a:spcPts val="2940"/>
              </a:lnSpc>
            </a:pPr>
            <a:r>
              <a:rPr lang="en-US" sz="2100">
                <a:solidFill>
                  <a:srgbClr val="000000"/>
                </a:solidFill>
                <a:latin typeface="Poppins"/>
                <a:ea typeface="Poppins"/>
                <a:cs typeface="Poppins"/>
                <a:sym typeface="Poppins"/>
              </a:rPr>
              <a:t>Data security &amp; encryption</a:t>
            </a:r>
          </a:p>
        </p:txBody>
      </p:sp>
      <p:sp>
        <p:nvSpPr>
          <p:cNvPr id="23" name="TextBox 23"/>
          <p:cNvSpPr txBox="1"/>
          <p:nvPr/>
        </p:nvSpPr>
        <p:spPr>
          <a:xfrm>
            <a:off x="1542625" y="8689016"/>
            <a:ext cx="5217833" cy="375285"/>
          </a:xfrm>
          <a:prstGeom prst="rect">
            <a:avLst/>
          </a:prstGeom>
        </p:spPr>
        <p:txBody>
          <a:bodyPr lIns="0" tIns="0" rIns="0" bIns="0" rtlCol="0" anchor="t">
            <a:spAutoFit/>
          </a:bodyPr>
          <a:lstStyle/>
          <a:p>
            <a:pPr algn="just">
              <a:lnSpc>
                <a:spcPts val="2940"/>
              </a:lnSpc>
            </a:pPr>
            <a:r>
              <a:rPr lang="en-US" sz="2100">
                <a:solidFill>
                  <a:srgbClr val="000000"/>
                </a:solidFill>
                <a:latin typeface="Poppins"/>
                <a:ea typeface="Poppins"/>
                <a:cs typeface="Poppins"/>
                <a:sym typeface="Poppins"/>
              </a:rPr>
              <a:t>Simplified troubleshooting</a:t>
            </a:r>
          </a:p>
        </p:txBody>
      </p:sp>
      <p:grpSp>
        <p:nvGrpSpPr>
          <p:cNvPr id="24" name="Group 24"/>
          <p:cNvGrpSpPr/>
          <p:nvPr/>
        </p:nvGrpSpPr>
        <p:grpSpPr>
          <a:xfrm>
            <a:off x="16986593" y="0"/>
            <a:ext cx="1349033" cy="1709155"/>
            <a:chOff x="0" y="0"/>
            <a:chExt cx="571381" cy="723910"/>
          </a:xfrm>
        </p:grpSpPr>
        <p:sp>
          <p:nvSpPr>
            <p:cNvPr id="25" name="Freeform 25"/>
            <p:cNvSpPr/>
            <p:nvPr/>
          </p:nvSpPr>
          <p:spPr>
            <a:xfrm>
              <a:off x="0" y="0"/>
              <a:ext cx="571381" cy="723910"/>
            </a:xfrm>
            <a:custGeom>
              <a:avLst/>
              <a:gdLst/>
              <a:ahLst/>
              <a:cxnLst/>
              <a:rect l="l" t="t" r="r" b="b"/>
              <a:pathLst>
                <a:path w="571381" h="723910">
                  <a:moveTo>
                    <a:pt x="571381" y="0"/>
                  </a:moveTo>
                  <a:lnTo>
                    <a:pt x="571381" y="723910"/>
                  </a:lnTo>
                  <a:lnTo>
                    <a:pt x="285691" y="596910"/>
                  </a:lnTo>
                  <a:lnTo>
                    <a:pt x="0" y="723910"/>
                  </a:lnTo>
                  <a:lnTo>
                    <a:pt x="0" y="0"/>
                  </a:lnTo>
                  <a:lnTo>
                    <a:pt x="571381" y="0"/>
                  </a:lnTo>
                  <a:close/>
                </a:path>
              </a:pathLst>
            </a:custGeom>
            <a:solidFill>
              <a:srgbClr val="FFB703">
                <a:alpha val="83922"/>
              </a:srgbClr>
            </a:solidFill>
            <a:ln cap="sq">
              <a:noFill/>
              <a:prstDash val="dash"/>
              <a:miter/>
            </a:ln>
          </p:spPr>
        </p:sp>
        <p:sp>
          <p:nvSpPr>
            <p:cNvPr id="26" name="TextBox 26"/>
            <p:cNvSpPr txBox="1"/>
            <p:nvPr/>
          </p:nvSpPr>
          <p:spPr>
            <a:xfrm>
              <a:off x="0" y="-104775"/>
              <a:ext cx="571381" cy="701685"/>
            </a:xfrm>
            <a:prstGeom prst="rect">
              <a:avLst/>
            </a:prstGeom>
          </p:spPr>
          <p:txBody>
            <a:bodyPr lIns="127000" tIns="127000" rIns="127000" bIns="127000" rtlCol="0" anchor="ctr"/>
            <a:lstStyle/>
            <a:p>
              <a:pPr algn="ctr">
                <a:lnSpc>
                  <a:spcPts val="8122"/>
                </a:lnSpc>
              </a:pPr>
              <a:r>
                <a:rPr lang="en-US" sz="5801">
                  <a:solidFill>
                    <a:srgbClr val="000000">
                      <a:alpha val="83922"/>
                    </a:srgbClr>
                  </a:solidFill>
                  <a:latin typeface="Shrikhand"/>
                  <a:ea typeface="Shrikhand"/>
                  <a:cs typeface="Shrikhand"/>
                  <a:sym typeface="Shrikhand"/>
                </a:rPr>
                <a:t>09</a:t>
              </a:r>
            </a:p>
          </p:txBody>
        </p:sp>
      </p:grpSp>
    </p:spTree>
  </p:cSld>
  <p:clrMapOvr>
    <a:masterClrMapping/>
  </p:clrMapOvr>
  <p:transition spd="slow">
    <p:randomBar dir="vert"/>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689</Words>
  <Application>Microsoft Office PowerPoint</Application>
  <PresentationFormat>Custom</PresentationFormat>
  <Paragraphs>128</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Shrikhand</vt:lpstr>
      <vt:lpstr>Poppins Bold</vt:lpstr>
      <vt:lpstr>Poppins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Black and White Modern Cloud Computing Presentation</dc:title>
  <cp:lastModifiedBy>MD. ABDULLAH AL MAHFUZ</cp:lastModifiedBy>
  <cp:revision>4</cp:revision>
  <dcterms:created xsi:type="dcterms:W3CDTF">2006-08-16T00:00:00Z</dcterms:created>
  <dcterms:modified xsi:type="dcterms:W3CDTF">2025-10-29T03:38:35Z</dcterms:modified>
  <dc:identifier>DAG3GA05iuw</dc:identifier>
</cp:coreProperties>
</file>